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3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65" r:id="rId79"/>
    <p:sldId id="335" r:id="rId80"/>
    <p:sldId id="336" r:id="rId81"/>
    <p:sldId id="337" r:id="rId82"/>
    <p:sldId id="338" r:id="rId83"/>
    <p:sldId id="339" r:id="rId84"/>
    <p:sldId id="340" r:id="rId85"/>
    <p:sldId id="341" r:id="rId86"/>
    <p:sldId id="342" r:id="rId87"/>
    <p:sldId id="344" r:id="rId88"/>
    <p:sldId id="345" r:id="rId89"/>
    <p:sldId id="346" r:id="rId90"/>
    <p:sldId id="347" r:id="rId91"/>
    <p:sldId id="348" r:id="rId92"/>
    <p:sldId id="343" r:id="rId93"/>
    <p:sldId id="349" r:id="rId94"/>
    <p:sldId id="350" r:id="rId95"/>
    <p:sldId id="351" r:id="rId96"/>
    <p:sldId id="352" r:id="rId97"/>
    <p:sldId id="353" r:id="rId98"/>
    <p:sldId id="354" r:id="rId99"/>
    <p:sldId id="355" r:id="rId100"/>
    <p:sldId id="356" r:id="rId101"/>
    <p:sldId id="357" r:id="rId102"/>
    <p:sldId id="366" r:id="rId103"/>
    <p:sldId id="358" r:id="rId104"/>
    <p:sldId id="359" r:id="rId105"/>
    <p:sldId id="360" r:id="rId106"/>
    <p:sldId id="362" r:id="rId107"/>
    <p:sldId id="363" r:id="rId108"/>
    <p:sldId id="364" r:id="rId109"/>
    <p:sldId id="367" r:id="rId110"/>
    <p:sldId id="368" r:id="rId111"/>
    <p:sldId id="369" r:id="rId112"/>
    <p:sldId id="370" r:id="rId113"/>
    <p:sldId id="372" r:id="rId114"/>
    <p:sldId id="373" r:id="rId115"/>
    <p:sldId id="374" r:id="rId116"/>
    <p:sldId id="375" r:id="rId117"/>
    <p:sldId id="376" r:id="rId118"/>
    <p:sldId id="377" r:id="rId119"/>
    <p:sldId id="378" r:id="rId120"/>
    <p:sldId id="379" r:id="rId121"/>
    <p:sldId id="380" r:id="rId122"/>
    <p:sldId id="381" r:id="rId123"/>
    <p:sldId id="383" r:id="rId124"/>
    <p:sldId id="384" r:id="rId125"/>
    <p:sldId id="385" r:id="rId126"/>
    <p:sldId id="386" r:id="rId127"/>
    <p:sldId id="387" r:id="rId128"/>
    <p:sldId id="388" r:id="rId129"/>
    <p:sldId id="389" r:id="rId130"/>
    <p:sldId id="390" r:id="rId131"/>
    <p:sldId id="391" r:id="rId132"/>
    <p:sldId id="392" r:id="rId133"/>
    <p:sldId id="393" r:id="rId134"/>
    <p:sldId id="394" r:id="rId135"/>
    <p:sldId id="395" r:id="rId136"/>
    <p:sldId id="396" r:id="rId137"/>
    <p:sldId id="397" r:id="rId138"/>
  </p:sldIdLst>
  <p:sldSz cx="9144000" cy="6858000" type="screen4x3"/>
  <p:notesSz cx="6858000" cy="9144000"/>
  <p:defaultTextStyle>
    <a:defPPr>
      <a:defRPr lang="es-ES_tradnl"/>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sz="1200" kern="1200">
        <a:solidFill>
          <a:schemeClr val="tx1"/>
        </a:solidFill>
        <a:latin typeface="Arial" charset="0"/>
        <a:ea typeface="+mn-ea"/>
        <a:cs typeface="+mn-cs"/>
      </a:defRPr>
    </a:lvl2pPr>
    <a:lvl3pPr marL="914400" algn="l" rtl="0" fontAlgn="base">
      <a:spcBef>
        <a:spcPct val="0"/>
      </a:spcBef>
      <a:spcAft>
        <a:spcPct val="0"/>
      </a:spcAft>
      <a:defRPr sz="1200" kern="1200">
        <a:solidFill>
          <a:schemeClr val="tx1"/>
        </a:solidFill>
        <a:latin typeface="Arial" charset="0"/>
        <a:ea typeface="+mn-ea"/>
        <a:cs typeface="+mn-cs"/>
      </a:defRPr>
    </a:lvl3pPr>
    <a:lvl4pPr marL="1371600" algn="l" rtl="0" fontAlgn="base">
      <a:spcBef>
        <a:spcPct val="0"/>
      </a:spcBef>
      <a:spcAft>
        <a:spcPct val="0"/>
      </a:spcAft>
      <a:defRPr sz="1200" kern="1200">
        <a:solidFill>
          <a:schemeClr val="tx1"/>
        </a:solidFill>
        <a:latin typeface="Arial" charset="0"/>
        <a:ea typeface="+mn-ea"/>
        <a:cs typeface="+mn-cs"/>
      </a:defRPr>
    </a:lvl4pPr>
    <a:lvl5pPr marL="1828800" algn="l"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varScale="1">
        <p:scale>
          <a:sx n="75" d="100"/>
          <a:sy n="75" d="100"/>
        </p:scale>
        <p:origin x="-37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endParaRPr lang="es-ES_tradnl"/>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Arial" pitchFamily="34" charset="0"/>
              </a:defRPr>
            </a:lvl1pPr>
          </a:lstStyle>
          <a:p>
            <a:pPr>
              <a:defRPr/>
            </a:pPr>
            <a:endParaRPr lang="es-ES_tradnl"/>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Arial" pitchFamily="34" charset="0"/>
              </a:defRPr>
            </a:lvl1pPr>
          </a:lstStyle>
          <a:p>
            <a:pPr>
              <a:defRPr/>
            </a:pPr>
            <a:endParaRPr lang="es-ES_tradnl"/>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Arial" pitchFamily="34" charset="0"/>
              </a:defRPr>
            </a:lvl1pPr>
          </a:lstStyle>
          <a:p>
            <a:pPr>
              <a:defRPr/>
            </a:pPr>
            <a:fld id="{3AD6840B-89B6-41CB-B679-814CF17FD774}" type="slidenum">
              <a:rPr lang="es-ES_tradnl"/>
              <a:pPr>
                <a:defRPr/>
              </a:pPr>
              <a:t>‹#›</a:t>
            </a:fld>
            <a:endParaRPr lang="es-ES_tradnl"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p:spPr>
        <p:txBody>
          <a:bodyPr/>
          <a:lstStyle/>
          <a:p>
            <a:fld id="{CB9B69CD-9DE6-4F56-AA32-903C40261A42}" type="slidenum">
              <a:rPr lang="es-ES_tradnl" smtClean="0">
                <a:latin typeface="Arial" charset="0"/>
              </a:rPr>
              <a:pPr/>
              <a:t>1</a:t>
            </a:fld>
            <a:endParaRPr lang="es-ES_tradnl" smtClean="0">
              <a:latin typeface="Arial" charset="0"/>
            </a:endParaRPr>
          </a:p>
        </p:txBody>
      </p:sp>
      <p:sp>
        <p:nvSpPr>
          <p:cNvPr id="15362" name="Rectangle 3"/>
          <p:cNvSpPr txBox="1">
            <a:spLocks noGrp="1" noChangeArrowheads="1"/>
          </p:cNvSpPr>
          <p:nvPr/>
        </p:nvSpPr>
        <p:spPr bwMode="auto">
          <a:xfrm>
            <a:off x="3884613" y="0"/>
            <a:ext cx="2971800" cy="457200"/>
          </a:xfrm>
          <a:prstGeom prst="rect">
            <a:avLst/>
          </a:prstGeom>
          <a:noFill/>
          <a:ln w="9525">
            <a:noFill/>
            <a:miter lim="800000"/>
            <a:headEnd/>
            <a:tailEnd/>
          </a:ln>
        </p:spPr>
        <p:txBody>
          <a:bodyPr/>
          <a:lstStyle/>
          <a:p>
            <a:pPr algn="r" eaLnBrk="0" hangingPunct="0"/>
            <a:fld id="{C0273288-D502-4873-B8D3-DC2B9CA86000}" type="datetime2">
              <a:rPr lang="es-AR">
                <a:latin typeface="Times"/>
              </a:rPr>
              <a:pPr algn="r" eaLnBrk="0" hangingPunct="0"/>
              <a:t>Miércoles, 12 de Septiembre de 2012</a:t>
            </a:fld>
            <a:endParaRPr lang="en-GB">
              <a:latin typeface="Times"/>
            </a:endParaRPr>
          </a:p>
        </p:txBody>
      </p:sp>
      <p:sp>
        <p:nvSpPr>
          <p:cNvPr id="1536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fld id="{18782C9C-3A85-463A-B38D-380A4C5667B6}" type="slidenum">
              <a:rPr lang="en-GB">
                <a:latin typeface="Times"/>
              </a:rPr>
              <a:pPr algn="r" eaLnBrk="0" hangingPunct="0"/>
              <a:t>1</a:t>
            </a:fld>
            <a:endParaRPr lang="en-GB">
              <a:latin typeface="Times"/>
            </a:endParaRPr>
          </a:p>
        </p:txBody>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a:ln/>
        </p:spPr>
        <p:txBody>
          <a:bodyPr/>
          <a:lstStyle/>
          <a:p>
            <a:pPr eaLnBrk="1" hangingPunct="1"/>
            <a:r>
              <a:rPr lang="en-GB" b="1" smtClean="0">
                <a:latin typeface="Arial" charset="0"/>
              </a:rPr>
              <a:t>Main title page</a:t>
            </a:r>
          </a:p>
          <a:p>
            <a:pPr eaLnBrk="1" hangingPunct="1"/>
            <a:r>
              <a:rPr lang="en-GB" smtClean="0">
                <a:latin typeface="Arial" charset="0"/>
              </a:rPr>
              <a:t>Enter your presentation title, press return and enter your secondary title if required</a:t>
            </a:r>
          </a:p>
          <a:p>
            <a:pPr eaLnBrk="1" hangingPunct="1"/>
            <a:r>
              <a:rPr lang="en-GB" smtClean="0">
                <a:latin typeface="Arial" charset="0"/>
              </a:rPr>
              <a:t>Click on subtitle box to enter the Author’s name.</a:t>
            </a:r>
          </a:p>
          <a:p>
            <a:pPr eaLnBrk="1" hangingPunct="1"/>
            <a:r>
              <a:rPr lang="en-GB" smtClean="0">
                <a:latin typeface="Arial" charset="0"/>
              </a:rPr>
              <a:t>To adjust the date layout go to &gt;View &gt;Header and Footer. Make date adjustments and click Apply to All</a:t>
            </a:r>
          </a:p>
          <a:p>
            <a:pPr eaLnBrk="1" hangingPunct="1"/>
            <a:r>
              <a:rPr lang="en-GB" smtClean="0">
                <a:latin typeface="Arial" charset="0"/>
              </a:rPr>
              <a:t>Heading is 22 point Arial bold</a:t>
            </a:r>
          </a:p>
          <a:p>
            <a:pPr eaLnBrk="1" hangingPunct="1"/>
            <a:r>
              <a:rPr lang="en-GB" smtClean="0">
                <a:latin typeface="Arial" charset="0"/>
              </a:rPr>
              <a:t>Secondary heading is 20 point Arial</a:t>
            </a:r>
          </a:p>
          <a:p>
            <a:pPr eaLnBrk="1" hangingPunct="1"/>
            <a:r>
              <a:rPr lang="en-GB" smtClean="0">
                <a:latin typeface="Arial" charset="0"/>
              </a:rPr>
              <a:t>Author name and date are 16 point Arial</a:t>
            </a:r>
          </a:p>
          <a:p>
            <a:pPr eaLnBrk="1" hangingPunct="1"/>
            <a:endParaRPr lang="en-GB" smtClean="0">
              <a:latin typeface="Arial" charset="0"/>
            </a:endParaRPr>
          </a:p>
          <a:p>
            <a:pPr eaLnBrk="1" hangingPunct="1"/>
            <a:endParaRPr lang="en-GB"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1 Marcador de imagen de diapositiva"/>
          <p:cNvSpPr>
            <a:spLocks noGrp="1" noRot="1" noChangeAspect="1"/>
          </p:cNvSpPr>
          <p:nvPr>
            <p:ph type="sldImg"/>
          </p:nvPr>
        </p:nvSpPr>
        <p:spPr>
          <a:ln/>
        </p:spPr>
      </p:sp>
      <p:sp>
        <p:nvSpPr>
          <p:cNvPr id="144386" name="2 Marcador de notas"/>
          <p:cNvSpPr>
            <a:spLocks noGrp="1"/>
          </p:cNvSpPr>
          <p:nvPr>
            <p:ph type="body" idx="1"/>
          </p:nvPr>
        </p:nvSpPr>
        <p:spPr>
          <a:noFill/>
          <a:ln/>
        </p:spPr>
        <p:txBody>
          <a:bodyPr/>
          <a:lstStyle/>
          <a:p>
            <a:endParaRPr lang="es-AR" smtClean="0">
              <a:latin typeface="Arial" charset="0"/>
            </a:endParaRPr>
          </a:p>
        </p:txBody>
      </p:sp>
      <p:sp>
        <p:nvSpPr>
          <p:cNvPr id="144387" name="3 Marcador de número de diapositiva"/>
          <p:cNvSpPr>
            <a:spLocks noGrp="1"/>
          </p:cNvSpPr>
          <p:nvPr>
            <p:ph type="sldNum" sz="quarter" idx="5"/>
          </p:nvPr>
        </p:nvSpPr>
        <p:spPr>
          <a:noFill/>
        </p:spPr>
        <p:txBody>
          <a:bodyPr/>
          <a:lstStyle/>
          <a:p>
            <a:fld id="{B7FCC902-8477-42D0-A445-224D12CAD8CF}" type="slidenum">
              <a:rPr lang="es-ES_tradnl" smtClean="0">
                <a:latin typeface="Arial" charset="0"/>
              </a:rPr>
              <a:pPr/>
              <a:t>118</a:t>
            </a:fld>
            <a:endParaRPr lang="es-ES_tradnl"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ACF9347B-649D-4BA5-B1AF-C2D7E5BBF9DC}" type="slidenum">
              <a:rPr lang="es-ES_tradnl" smtClean="0">
                <a:latin typeface="Arial" charset="0"/>
              </a:rPr>
              <a:pPr/>
              <a:t>2</a:t>
            </a:fld>
            <a:endParaRPr lang="es-ES_tradnl" smtClean="0">
              <a:latin typeface="Arial" charset="0"/>
            </a:endParaRPr>
          </a:p>
        </p:txBody>
      </p:sp>
      <p:sp>
        <p:nvSpPr>
          <p:cNvPr id="17410" name="Rectangle 3"/>
          <p:cNvSpPr txBox="1">
            <a:spLocks noGrp="1" noChangeArrowheads="1"/>
          </p:cNvSpPr>
          <p:nvPr/>
        </p:nvSpPr>
        <p:spPr bwMode="auto">
          <a:xfrm>
            <a:off x="3884613" y="0"/>
            <a:ext cx="2971800" cy="457200"/>
          </a:xfrm>
          <a:prstGeom prst="rect">
            <a:avLst/>
          </a:prstGeom>
          <a:noFill/>
          <a:ln w="9525">
            <a:noFill/>
            <a:miter lim="800000"/>
            <a:headEnd/>
            <a:tailEnd/>
          </a:ln>
        </p:spPr>
        <p:txBody>
          <a:bodyPr/>
          <a:lstStyle/>
          <a:p>
            <a:pPr algn="r" eaLnBrk="0" hangingPunct="0"/>
            <a:fld id="{519556C6-DDED-4589-9BE6-D633DC05AE07}" type="datetime2">
              <a:rPr lang="es-AR">
                <a:latin typeface="Times"/>
              </a:rPr>
              <a:pPr algn="r" eaLnBrk="0" hangingPunct="0"/>
              <a:t>Miércoles, 12 de Septiembre de 2012</a:t>
            </a:fld>
            <a:endParaRPr lang="en-GB">
              <a:latin typeface="Times"/>
            </a:endParaRPr>
          </a:p>
        </p:txBody>
      </p:sp>
      <p:sp>
        <p:nvSpPr>
          <p:cNvPr id="1741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fld id="{2927E456-4A7B-4E19-9F25-C30AC63FAEF9}" type="slidenum">
              <a:rPr lang="en-GB">
                <a:latin typeface="Times"/>
              </a:rPr>
              <a:pPr algn="r" eaLnBrk="0" hangingPunct="0"/>
              <a:t>2</a:t>
            </a:fld>
            <a:endParaRPr lang="en-GB">
              <a:latin typeface="Times"/>
            </a:endParaRPr>
          </a:p>
        </p:txBody>
      </p:sp>
      <p:sp>
        <p:nvSpPr>
          <p:cNvPr id="17412" name="Rectangle 2"/>
          <p:cNvSpPr>
            <a:spLocks noGrp="1" noRot="1" noChangeAspect="1" noChangeArrowheads="1" noTextEdit="1"/>
          </p:cNvSpPr>
          <p:nvPr>
            <p:ph type="sldImg"/>
          </p:nvPr>
        </p:nvSpPr>
        <p:spPr>
          <a:ln/>
        </p:spPr>
      </p:sp>
      <p:sp>
        <p:nvSpPr>
          <p:cNvPr id="17413" name="Rectangle 3"/>
          <p:cNvSpPr>
            <a:spLocks noGrp="1" noChangeArrowheads="1"/>
          </p:cNvSpPr>
          <p:nvPr>
            <p:ph type="body" idx="1"/>
          </p:nvPr>
        </p:nvSpPr>
        <p:spPr>
          <a:noFill/>
          <a:ln/>
        </p:spPr>
        <p:txBody>
          <a:bodyPr/>
          <a:lstStyle/>
          <a:p>
            <a:pPr eaLnBrk="1" hangingPunct="1"/>
            <a:r>
              <a:rPr lang="en-GB" b="1" smtClean="0">
                <a:latin typeface="Arial" charset="0"/>
              </a:rPr>
              <a:t>Main title page</a:t>
            </a:r>
          </a:p>
          <a:p>
            <a:pPr eaLnBrk="1" hangingPunct="1"/>
            <a:r>
              <a:rPr lang="en-GB" smtClean="0">
                <a:latin typeface="Arial" charset="0"/>
              </a:rPr>
              <a:t>Enter your presentation title, press return and enter your secondary title if required</a:t>
            </a:r>
          </a:p>
          <a:p>
            <a:pPr eaLnBrk="1" hangingPunct="1"/>
            <a:r>
              <a:rPr lang="en-GB" smtClean="0">
                <a:latin typeface="Arial" charset="0"/>
              </a:rPr>
              <a:t>Click on subtitle box to enter the Author’s name.</a:t>
            </a:r>
          </a:p>
          <a:p>
            <a:pPr eaLnBrk="1" hangingPunct="1"/>
            <a:r>
              <a:rPr lang="en-GB" smtClean="0">
                <a:latin typeface="Arial" charset="0"/>
              </a:rPr>
              <a:t>To adjust the date layout go to &gt;View &gt;Header and Footer. Make date adjustments and click Apply to All</a:t>
            </a:r>
          </a:p>
          <a:p>
            <a:pPr eaLnBrk="1" hangingPunct="1"/>
            <a:r>
              <a:rPr lang="en-GB" smtClean="0">
                <a:latin typeface="Arial" charset="0"/>
              </a:rPr>
              <a:t>Heading is 22 point Arial bold</a:t>
            </a:r>
          </a:p>
          <a:p>
            <a:pPr eaLnBrk="1" hangingPunct="1"/>
            <a:r>
              <a:rPr lang="en-GB" smtClean="0">
                <a:latin typeface="Arial" charset="0"/>
              </a:rPr>
              <a:t>Secondary heading is 20 point Arial</a:t>
            </a:r>
          </a:p>
          <a:p>
            <a:pPr eaLnBrk="1" hangingPunct="1"/>
            <a:r>
              <a:rPr lang="en-GB" smtClean="0">
                <a:latin typeface="Arial" charset="0"/>
              </a:rPr>
              <a:t>Author name and date are 16 point Arial</a:t>
            </a:r>
          </a:p>
          <a:p>
            <a:pPr eaLnBrk="1" hangingPunct="1"/>
            <a:endParaRPr lang="en-GB" smtClean="0">
              <a:latin typeface="Arial" charset="0"/>
            </a:endParaRPr>
          </a:p>
          <a:p>
            <a:pPr eaLnBrk="1" hangingPunct="1"/>
            <a:endParaRPr lang="en-GB"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1 Marcador de imagen de diapositiva"/>
          <p:cNvSpPr>
            <a:spLocks noGrp="1" noRot="1" noChangeAspect="1" noTextEdit="1"/>
          </p:cNvSpPr>
          <p:nvPr>
            <p:ph type="sldImg"/>
          </p:nvPr>
        </p:nvSpPr>
        <p:spPr>
          <a:ln/>
        </p:spPr>
      </p:sp>
      <p:sp>
        <p:nvSpPr>
          <p:cNvPr id="90114" name="2 Marcador de notas"/>
          <p:cNvSpPr>
            <a:spLocks noGrp="1"/>
          </p:cNvSpPr>
          <p:nvPr>
            <p:ph type="body" idx="1"/>
          </p:nvPr>
        </p:nvSpPr>
        <p:spPr>
          <a:noFill/>
          <a:ln/>
        </p:spPr>
        <p:txBody>
          <a:bodyPr/>
          <a:lstStyle/>
          <a:p>
            <a:pPr eaLnBrk="1" hangingPunct="1"/>
            <a:endParaRPr lang="es-AR" smtClean="0">
              <a:latin typeface="Arial" charset="0"/>
            </a:endParaRPr>
          </a:p>
        </p:txBody>
      </p:sp>
      <p:sp>
        <p:nvSpPr>
          <p:cNvPr id="90115" name="3 Marcador de número de diapositiva"/>
          <p:cNvSpPr>
            <a:spLocks noGrp="1"/>
          </p:cNvSpPr>
          <p:nvPr>
            <p:ph type="sldNum" sz="quarter" idx="5"/>
          </p:nvPr>
        </p:nvSpPr>
        <p:spPr>
          <a:noFill/>
        </p:spPr>
        <p:txBody>
          <a:bodyPr/>
          <a:lstStyle/>
          <a:p>
            <a:fld id="{679285ED-CC34-4EF8-BD04-1765AF1A972B}" type="slidenum">
              <a:rPr lang="es-ES_tradnl" smtClean="0">
                <a:latin typeface="Arial" charset="0"/>
              </a:rPr>
              <a:pPr/>
              <a:t>72</a:t>
            </a:fld>
            <a:endParaRPr lang="es-ES_tradnl"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1 Marcador de imagen de diapositiva"/>
          <p:cNvSpPr>
            <a:spLocks noGrp="1" noRot="1" noChangeAspect="1" noTextEdit="1"/>
          </p:cNvSpPr>
          <p:nvPr>
            <p:ph type="sldImg"/>
          </p:nvPr>
        </p:nvSpPr>
        <p:spPr>
          <a:ln/>
        </p:spPr>
      </p:sp>
      <p:sp>
        <p:nvSpPr>
          <p:cNvPr id="122882" name="2 Marcador de notas"/>
          <p:cNvSpPr>
            <a:spLocks noGrp="1"/>
          </p:cNvSpPr>
          <p:nvPr>
            <p:ph type="body" idx="1"/>
          </p:nvPr>
        </p:nvSpPr>
        <p:spPr>
          <a:noFill/>
          <a:ln/>
        </p:spPr>
        <p:txBody>
          <a:bodyPr/>
          <a:lstStyle/>
          <a:p>
            <a:endParaRPr lang="es-AR" smtClean="0">
              <a:latin typeface="Arial" charset="0"/>
            </a:endParaRPr>
          </a:p>
        </p:txBody>
      </p:sp>
      <p:sp>
        <p:nvSpPr>
          <p:cNvPr id="122883" name="3 Marcador de número de diapositiva"/>
          <p:cNvSpPr>
            <a:spLocks noGrp="1"/>
          </p:cNvSpPr>
          <p:nvPr>
            <p:ph type="sldNum" sz="quarter" idx="5"/>
          </p:nvPr>
        </p:nvSpPr>
        <p:spPr>
          <a:noFill/>
        </p:spPr>
        <p:txBody>
          <a:bodyPr/>
          <a:lstStyle/>
          <a:p>
            <a:fld id="{2127910C-C38B-4FB5-869C-EB788773EF63}" type="slidenum">
              <a:rPr lang="es-ES_tradnl" smtClean="0">
                <a:latin typeface="Arial" charset="0"/>
              </a:rPr>
              <a:pPr/>
              <a:t>103</a:t>
            </a:fld>
            <a:endParaRPr lang="es-ES_tradnl"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1 Marcador de imagen de diapositiva"/>
          <p:cNvSpPr>
            <a:spLocks noGrp="1" noRot="1" noChangeAspect="1" noTextEdit="1"/>
          </p:cNvSpPr>
          <p:nvPr>
            <p:ph type="sldImg"/>
          </p:nvPr>
        </p:nvSpPr>
        <p:spPr>
          <a:ln/>
        </p:spPr>
      </p:sp>
      <p:sp>
        <p:nvSpPr>
          <p:cNvPr id="124930" name="2 Marcador de notas"/>
          <p:cNvSpPr>
            <a:spLocks noGrp="1"/>
          </p:cNvSpPr>
          <p:nvPr>
            <p:ph type="body" idx="1"/>
          </p:nvPr>
        </p:nvSpPr>
        <p:spPr>
          <a:noFill/>
          <a:ln/>
        </p:spPr>
        <p:txBody>
          <a:bodyPr/>
          <a:lstStyle/>
          <a:p>
            <a:endParaRPr lang="es-AR" smtClean="0">
              <a:latin typeface="Arial" charset="0"/>
            </a:endParaRPr>
          </a:p>
        </p:txBody>
      </p:sp>
      <p:sp>
        <p:nvSpPr>
          <p:cNvPr id="124931" name="3 Marcador de número de diapositiva"/>
          <p:cNvSpPr>
            <a:spLocks noGrp="1"/>
          </p:cNvSpPr>
          <p:nvPr>
            <p:ph type="sldNum" sz="quarter" idx="5"/>
          </p:nvPr>
        </p:nvSpPr>
        <p:spPr>
          <a:noFill/>
        </p:spPr>
        <p:txBody>
          <a:bodyPr/>
          <a:lstStyle/>
          <a:p>
            <a:fld id="{AC83B4C7-593E-4D29-BFED-A39C307A13D5}" type="slidenum">
              <a:rPr lang="es-ES_tradnl" smtClean="0">
                <a:latin typeface="Arial" charset="0"/>
              </a:rPr>
              <a:pPr/>
              <a:t>104</a:t>
            </a:fld>
            <a:endParaRPr lang="es-ES_tradnl"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1 Marcador de imagen de diapositiva"/>
          <p:cNvSpPr>
            <a:spLocks noGrp="1" noRot="1" noChangeAspect="1" noTextEdit="1"/>
          </p:cNvSpPr>
          <p:nvPr>
            <p:ph type="sldImg"/>
          </p:nvPr>
        </p:nvSpPr>
        <p:spPr>
          <a:ln/>
        </p:spPr>
      </p:sp>
      <p:sp>
        <p:nvSpPr>
          <p:cNvPr id="126978" name="2 Marcador de notas"/>
          <p:cNvSpPr>
            <a:spLocks noGrp="1"/>
          </p:cNvSpPr>
          <p:nvPr>
            <p:ph type="body" idx="1"/>
          </p:nvPr>
        </p:nvSpPr>
        <p:spPr>
          <a:noFill/>
          <a:ln/>
        </p:spPr>
        <p:txBody>
          <a:bodyPr/>
          <a:lstStyle/>
          <a:p>
            <a:endParaRPr lang="es-AR" smtClean="0">
              <a:latin typeface="Arial" charset="0"/>
            </a:endParaRPr>
          </a:p>
        </p:txBody>
      </p:sp>
      <p:sp>
        <p:nvSpPr>
          <p:cNvPr id="126979" name="3 Marcador de número de diapositiva"/>
          <p:cNvSpPr>
            <a:spLocks noGrp="1"/>
          </p:cNvSpPr>
          <p:nvPr>
            <p:ph type="sldNum" sz="quarter" idx="5"/>
          </p:nvPr>
        </p:nvSpPr>
        <p:spPr>
          <a:noFill/>
        </p:spPr>
        <p:txBody>
          <a:bodyPr/>
          <a:lstStyle/>
          <a:p>
            <a:fld id="{26B76A73-264C-4BCF-B773-69AC7FC4CA4C}" type="slidenum">
              <a:rPr lang="es-ES_tradnl" smtClean="0">
                <a:latin typeface="Arial" charset="0"/>
              </a:rPr>
              <a:pPr/>
              <a:t>105</a:t>
            </a:fld>
            <a:endParaRPr lang="es-ES_tradnl"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1 Marcador de imagen de diapositiva"/>
          <p:cNvSpPr>
            <a:spLocks noGrp="1" noRot="1" noChangeAspect="1" noTextEdit="1"/>
          </p:cNvSpPr>
          <p:nvPr>
            <p:ph type="sldImg"/>
          </p:nvPr>
        </p:nvSpPr>
        <p:spPr>
          <a:ln/>
        </p:spPr>
      </p:sp>
      <p:sp>
        <p:nvSpPr>
          <p:cNvPr id="129026" name="2 Marcador de notas"/>
          <p:cNvSpPr>
            <a:spLocks noGrp="1"/>
          </p:cNvSpPr>
          <p:nvPr>
            <p:ph type="body" idx="1"/>
          </p:nvPr>
        </p:nvSpPr>
        <p:spPr>
          <a:noFill/>
          <a:ln/>
        </p:spPr>
        <p:txBody>
          <a:bodyPr/>
          <a:lstStyle/>
          <a:p>
            <a:endParaRPr lang="es-AR" smtClean="0">
              <a:latin typeface="Arial" charset="0"/>
            </a:endParaRPr>
          </a:p>
        </p:txBody>
      </p:sp>
      <p:sp>
        <p:nvSpPr>
          <p:cNvPr id="129027" name="3 Marcador de número de diapositiva"/>
          <p:cNvSpPr>
            <a:spLocks noGrp="1"/>
          </p:cNvSpPr>
          <p:nvPr>
            <p:ph type="sldNum" sz="quarter" idx="5"/>
          </p:nvPr>
        </p:nvSpPr>
        <p:spPr>
          <a:noFill/>
        </p:spPr>
        <p:txBody>
          <a:bodyPr/>
          <a:lstStyle/>
          <a:p>
            <a:fld id="{D3FA3AAD-9E87-4075-ABC7-851D7C913B31}" type="slidenum">
              <a:rPr lang="es-ES_tradnl" smtClean="0">
                <a:latin typeface="Arial" charset="0"/>
              </a:rPr>
              <a:pPr/>
              <a:t>106</a:t>
            </a:fld>
            <a:endParaRPr lang="es-ES_tradnl"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1 Marcador de imagen de diapositiva"/>
          <p:cNvSpPr>
            <a:spLocks noGrp="1" noRot="1" noChangeAspect="1" noTextEdit="1"/>
          </p:cNvSpPr>
          <p:nvPr>
            <p:ph type="sldImg"/>
          </p:nvPr>
        </p:nvSpPr>
        <p:spPr>
          <a:ln/>
        </p:spPr>
      </p:sp>
      <p:sp>
        <p:nvSpPr>
          <p:cNvPr id="131074" name="2 Marcador de notas"/>
          <p:cNvSpPr>
            <a:spLocks noGrp="1"/>
          </p:cNvSpPr>
          <p:nvPr>
            <p:ph type="body" idx="1"/>
          </p:nvPr>
        </p:nvSpPr>
        <p:spPr>
          <a:noFill/>
          <a:ln/>
        </p:spPr>
        <p:txBody>
          <a:bodyPr/>
          <a:lstStyle/>
          <a:p>
            <a:endParaRPr lang="es-AR" smtClean="0">
              <a:latin typeface="Arial" charset="0"/>
            </a:endParaRPr>
          </a:p>
        </p:txBody>
      </p:sp>
      <p:sp>
        <p:nvSpPr>
          <p:cNvPr id="131075" name="3 Marcador de número de diapositiva"/>
          <p:cNvSpPr>
            <a:spLocks noGrp="1"/>
          </p:cNvSpPr>
          <p:nvPr>
            <p:ph type="sldNum" sz="quarter" idx="5"/>
          </p:nvPr>
        </p:nvSpPr>
        <p:spPr>
          <a:noFill/>
        </p:spPr>
        <p:txBody>
          <a:bodyPr/>
          <a:lstStyle/>
          <a:p>
            <a:fld id="{27C42317-A70D-4420-92D4-95415CB13367}" type="slidenum">
              <a:rPr lang="es-ES_tradnl" smtClean="0">
                <a:latin typeface="Arial" charset="0"/>
              </a:rPr>
              <a:pPr/>
              <a:t>107</a:t>
            </a:fld>
            <a:endParaRPr lang="es-ES_tradnl"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1 Marcador de imagen de diapositiva"/>
          <p:cNvSpPr>
            <a:spLocks noGrp="1" noRot="1" noChangeAspect="1" noTextEdit="1"/>
          </p:cNvSpPr>
          <p:nvPr>
            <p:ph type="sldImg"/>
          </p:nvPr>
        </p:nvSpPr>
        <p:spPr>
          <a:ln/>
        </p:spPr>
      </p:sp>
      <p:sp>
        <p:nvSpPr>
          <p:cNvPr id="133122" name="2 Marcador de notas"/>
          <p:cNvSpPr>
            <a:spLocks noGrp="1"/>
          </p:cNvSpPr>
          <p:nvPr>
            <p:ph type="body" idx="1"/>
          </p:nvPr>
        </p:nvSpPr>
        <p:spPr>
          <a:noFill/>
          <a:ln/>
        </p:spPr>
        <p:txBody>
          <a:bodyPr/>
          <a:lstStyle/>
          <a:p>
            <a:endParaRPr lang="es-AR" smtClean="0">
              <a:latin typeface="Arial" charset="0"/>
            </a:endParaRPr>
          </a:p>
        </p:txBody>
      </p:sp>
      <p:sp>
        <p:nvSpPr>
          <p:cNvPr id="133123" name="3 Marcador de número de diapositiva"/>
          <p:cNvSpPr>
            <a:spLocks noGrp="1"/>
          </p:cNvSpPr>
          <p:nvPr>
            <p:ph type="sldNum" sz="quarter" idx="5"/>
          </p:nvPr>
        </p:nvSpPr>
        <p:spPr>
          <a:noFill/>
        </p:spPr>
        <p:txBody>
          <a:bodyPr/>
          <a:lstStyle/>
          <a:p>
            <a:fld id="{1C22AFE8-8114-4609-A1FB-64B454C71D86}" type="slidenum">
              <a:rPr lang="es-ES_tradnl" smtClean="0">
                <a:latin typeface="Arial" charset="0"/>
              </a:rPr>
              <a:pPr/>
              <a:t>108</a:t>
            </a:fld>
            <a:endParaRPr lang="es-ES_tradnl"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B4C4C5E3-13E7-4F30-97A3-24EFFB2E2D10}" type="slidenum">
              <a:rPr lang="es-ES_tradnl"/>
              <a:pPr>
                <a:defRPr/>
              </a:pPr>
              <a:t>‹#›</a:t>
            </a:fld>
            <a:endParaRPr lang="es-ES_trad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7B7F59C5-D3F1-4DB2-A099-4CC9BE94B53F}" type="slidenum">
              <a:rPr lang="es-ES_tradnl"/>
              <a:pPr>
                <a:defRPr/>
              </a:pPr>
              <a:t>‹#›</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94A39C82-0994-4BF5-8A02-7F326A453983}" type="slidenum">
              <a:rPr lang="es-ES_tradnl"/>
              <a:pPr>
                <a:defRPr/>
              </a:pPr>
              <a:t>‹#›</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BB334C5A-5B08-49B8-8CA9-1DF094B67253}" type="slidenum">
              <a:rPr lang="es-ES_tradnl"/>
              <a:pPr>
                <a:defRPr/>
              </a:pPr>
              <a:t>‹#›</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p:txBody>
          <a:bodyPr/>
          <a:lstStyle>
            <a:lvl1pPr>
              <a:defRPr/>
            </a:lvl1pPr>
          </a:lstStyle>
          <a:p>
            <a:pPr>
              <a:defRPr/>
            </a:pPr>
            <a:fld id="{8000B4F6-8519-43AE-A1D3-3CE5B2C785C0}" type="slidenum">
              <a:rPr lang="es-ES_tradnl"/>
              <a:pPr>
                <a:defRPr/>
              </a:pPr>
              <a:t>‹#›</a:t>
            </a:fld>
            <a:endParaRPr lang="es-ES_trad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lvl1pPr>
              <a:defRPr/>
            </a:lvl1pPr>
          </a:lstStyle>
          <a:p>
            <a:pPr>
              <a:defRPr/>
            </a:pPr>
            <a:endParaRPr lang="es-ES_tradnl"/>
          </a:p>
        </p:txBody>
      </p:sp>
      <p:sp>
        <p:nvSpPr>
          <p:cNvPr id="6" name="5 Marcador de pie de página"/>
          <p:cNvSpPr>
            <a:spLocks noGrp="1"/>
          </p:cNvSpPr>
          <p:nvPr>
            <p:ph type="ftr" sz="quarter" idx="11"/>
          </p:nvPr>
        </p:nvSpPr>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p:txBody>
          <a:bodyPr/>
          <a:lstStyle>
            <a:lvl1pPr>
              <a:defRPr/>
            </a:lvl1pPr>
          </a:lstStyle>
          <a:p>
            <a:pPr>
              <a:defRPr/>
            </a:pPr>
            <a:fld id="{31D3BA38-9EE6-4091-AD13-8EBA6E7BC1E1}" type="slidenum">
              <a:rPr lang="es-ES_tradnl"/>
              <a:pPr>
                <a:defRPr/>
              </a:pPr>
              <a:t>‹#›</a:t>
            </a:fld>
            <a:endParaRPr lang="es-ES_trad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lvl1pPr>
              <a:defRPr/>
            </a:lvl1pPr>
          </a:lstStyle>
          <a:p>
            <a:pPr>
              <a:defRPr/>
            </a:pPr>
            <a:endParaRPr lang="es-ES_tradnl"/>
          </a:p>
        </p:txBody>
      </p:sp>
      <p:sp>
        <p:nvSpPr>
          <p:cNvPr id="8" name="7 Marcador de pie de página"/>
          <p:cNvSpPr>
            <a:spLocks noGrp="1"/>
          </p:cNvSpPr>
          <p:nvPr>
            <p:ph type="ftr" sz="quarter" idx="11"/>
          </p:nvPr>
        </p:nvSpPr>
        <p:spPr/>
        <p:txBody>
          <a:bodyPr/>
          <a:lstStyle>
            <a:lvl1pPr>
              <a:defRPr/>
            </a:lvl1pPr>
          </a:lstStyle>
          <a:p>
            <a:pPr>
              <a:defRPr/>
            </a:pPr>
            <a:endParaRPr lang="es-ES_tradnl"/>
          </a:p>
        </p:txBody>
      </p:sp>
      <p:sp>
        <p:nvSpPr>
          <p:cNvPr id="9" name="8 Marcador de número de diapositiva"/>
          <p:cNvSpPr>
            <a:spLocks noGrp="1"/>
          </p:cNvSpPr>
          <p:nvPr>
            <p:ph type="sldNum" sz="quarter" idx="12"/>
          </p:nvPr>
        </p:nvSpPr>
        <p:spPr/>
        <p:txBody>
          <a:bodyPr/>
          <a:lstStyle>
            <a:lvl1pPr>
              <a:defRPr/>
            </a:lvl1pPr>
          </a:lstStyle>
          <a:p>
            <a:pPr>
              <a:defRPr/>
            </a:pPr>
            <a:fld id="{D4F9015E-CDD4-4660-AE66-6E10ED3D29C6}" type="slidenum">
              <a:rPr lang="es-ES_tradnl"/>
              <a:pPr>
                <a:defRPr/>
              </a:pPr>
              <a:t>‹#›</a:t>
            </a:fld>
            <a:endParaRPr lang="es-ES_trad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lvl1pPr>
              <a:defRPr/>
            </a:lvl1pPr>
          </a:lstStyle>
          <a:p>
            <a:pPr>
              <a:defRPr/>
            </a:pPr>
            <a:endParaRPr lang="es-ES_tradnl"/>
          </a:p>
        </p:txBody>
      </p:sp>
      <p:sp>
        <p:nvSpPr>
          <p:cNvPr id="4" name="3 Marcador de pie de página"/>
          <p:cNvSpPr>
            <a:spLocks noGrp="1"/>
          </p:cNvSpPr>
          <p:nvPr>
            <p:ph type="ftr" sz="quarter" idx="11"/>
          </p:nvPr>
        </p:nvSpPr>
        <p:spPr/>
        <p:txBody>
          <a:bodyPr/>
          <a:lstStyle>
            <a:lvl1pPr>
              <a:defRPr/>
            </a:lvl1pPr>
          </a:lstStyle>
          <a:p>
            <a:pPr>
              <a:defRPr/>
            </a:pPr>
            <a:endParaRPr lang="es-ES_tradnl"/>
          </a:p>
        </p:txBody>
      </p:sp>
      <p:sp>
        <p:nvSpPr>
          <p:cNvPr id="5" name="4 Marcador de número de diapositiva"/>
          <p:cNvSpPr>
            <a:spLocks noGrp="1"/>
          </p:cNvSpPr>
          <p:nvPr>
            <p:ph type="sldNum" sz="quarter" idx="12"/>
          </p:nvPr>
        </p:nvSpPr>
        <p:spPr/>
        <p:txBody>
          <a:bodyPr/>
          <a:lstStyle>
            <a:lvl1pPr>
              <a:defRPr/>
            </a:lvl1pPr>
          </a:lstStyle>
          <a:p>
            <a:pPr>
              <a:defRPr/>
            </a:pPr>
            <a:fld id="{C36FE51B-A29C-4BCC-B081-D1779C3D442D}" type="slidenum">
              <a:rPr lang="es-ES_tradnl"/>
              <a:pPr>
                <a:defRPr/>
              </a:pPr>
              <a:t>‹#›</a:t>
            </a:fld>
            <a:endParaRPr lang="es-ES_trad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endParaRPr lang="es-ES_tradnl"/>
          </a:p>
        </p:txBody>
      </p:sp>
      <p:sp>
        <p:nvSpPr>
          <p:cNvPr id="3" name="2 Marcador de pie de página"/>
          <p:cNvSpPr>
            <a:spLocks noGrp="1"/>
          </p:cNvSpPr>
          <p:nvPr>
            <p:ph type="ftr" sz="quarter" idx="11"/>
          </p:nvPr>
        </p:nvSpPr>
        <p:spPr/>
        <p:txBody>
          <a:bodyPr/>
          <a:lstStyle>
            <a:lvl1pPr>
              <a:defRPr/>
            </a:lvl1pPr>
          </a:lstStyle>
          <a:p>
            <a:pPr>
              <a:defRPr/>
            </a:pPr>
            <a:endParaRPr lang="es-ES_tradnl"/>
          </a:p>
        </p:txBody>
      </p:sp>
      <p:sp>
        <p:nvSpPr>
          <p:cNvPr id="4" name="3 Marcador de número de diapositiva"/>
          <p:cNvSpPr>
            <a:spLocks noGrp="1"/>
          </p:cNvSpPr>
          <p:nvPr>
            <p:ph type="sldNum" sz="quarter" idx="12"/>
          </p:nvPr>
        </p:nvSpPr>
        <p:spPr/>
        <p:txBody>
          <a:bodyPr/>
          <a:lstStyle>
            <a:lvl1pPr>
              <a:defRPr/>
            </a:lvl1pPr>
          </a:lstStyle>
          <a:p>
            <a:pPr>
              <a:defRPr/>
            </a:pPr>
            <a:fld id="{421142AF-8303-4A4A-AA30-6B9A6683C35D}" type="slidenum">
              <a:rPr lang="es-ES_tradnl"/>
              <a:pPr>
                <a:defRPr/>
              </a:pPr>
              <a:t>‹#›</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endParaRPr lang="es-ES_tradnl"/>
          </a:p>
        </p:txBody>
      </p:sp>
      <p:sp>
        <p:nvSpPr>
          <p:cNvPr id="6" name="5 Marcador de pie de página"/>
          <p:cNvSpPr>
            <a:spLocks noGrp="1"/>
          </p:cNvSpPr>
          <p:nvPr>
            <p:ph type="ftr" sz="quarter" idx="11"/>
          </p:nvPr>
        </p:nvSpPr>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p:txBody>
          <a:bodyPr/>
          <a:lstStyle>
            <a:lvl1pPr>
              <a:defRPr/>
            </a:lvl1pPr>
          </a:lstStyle>
          <a:p>
            <a:pPr>
              <a:defRPr/>
            </a:pPr>
            <a:fld id="{7EA28D4B-2DAA-42D6-AD2B-31442E7FA857}" type="slidenum">
              <a:rPr lang="es-ES_tradnl"/>
              <a:pPr>
                <a:defRPr/>
              </a:pPr>
              <a:t>‹#›</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endParaRPr lang="es-ES_tradnl"/>
          </a:p>
        </p:txBody>
      </p:sp>
      <p:sp>
        <p:nvSpPr>
          <p:cNvPr id="6" name="5 Marcador de pie de página"/>
          <p:cNvSpPr>
            <a:spLocks noGrp="1"/>
          </p:cNvSpPr>
          <p:nvPr>
            <p:ph type="ftr" sz="quarter" idx="11"/>
          </p:nvPr>
        </p:nvSpPr>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p:txBody>
          <a:bodyPr/>
          <a:lstStyle>
            <a:lvl1pPr>
              <a:defRPr/>
            </a:lvl1pPr>
          </a:lstStyle>
          <a:p>
            <a:pPr>
              <a:defRPr/>
            </a:pPr>
            <a:fld id="{EADD0CFF-8531-44F8-96B8-F01BE2B8F5BA}" type="slidenum">
              <a:rPr lang="es-ES_tradnl"/>
              <a:pPr>
                <a:defRPr/>
              </a:pPr>
              <a:t>‹#›</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00000"/>
            </a:gs>
            <a:gs pos="39999">
              <a:srgbClr val="0A128C"/>
            </a:gs>
            <a:gs pos="70000">
              <a:srgbClr val="181CC7"/>
            </a:gs>
            <a:gs pos="88000">
              <a:srgbClr val="7005D4"/>
            </a:gs>
            <a:gs pos="100000">
              <a:srgbClr val="8C3D91"/>
            </a:gs>
          </a:gsLst>
          <a:lin ang="5400000"/>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AR"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defRPr>
            </a:lvl1pPr>
          </a:lstStyle>
          <a:p>
            <a:pPr>
              <a:defRPr/>
            </a:pPr>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defRPr>
            </a:lvl1pPr>
          </a:lstStyle>
          <a:p>
            <a:pPr>
              <a:defRPr/>
            </a:pPr>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latin typeface="Arial" pitchFamily="34" charset="0"/>
              </a:defRPr>
            </a:lvl1pPr>
          </a:lstStyle>
          <a:p>
            <a:pPr>
              <a:defRPr/>
            </a:pPr>
            <a:fld id="{D69B3DEE-D715-4974-9024-EE56CB084F7C}" type="slidenum">
              <a:rPr lang="es-ES_tradnl"/>
              <a:pPr>
                <a:defRPr/>
              </a:pPr>
              <a:t>‹#›</a:t>
            </a:fld>
            <a:endParaRPr lang="es-ES_tradnl" dirty="0"/>
          </a:p>
        </p:txBody>
      </p:sp>
    </p:spTree>
  </p:cSld>
  <p:clrMap bg1="dk1" tx1="lt1" bg2="dk2" tx2="lt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hyperlink" Target="http://www.eldial.com.ar/nuevo/archivo-jurisprudencia-detalle.asp?id=9746&amp;base=14" TargetMode="Externa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hyperlink" Target="http://www.eldial.com.ar/nuevo/archivo-jurisprudencia-detalle.asp?id=18582&amp;base=14"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9" name="1 Título"/>
          <p:cNvSpPr>
            <a:spLocks/>
          </p:cNvSpPr>
          <p:nvPr/>
        </p:nvSpPr>
        <p:spPr bwMode="auto">
          <a:xfrm>
            <a:off x="169863" y="1720850"/>
            <a:ext cx="8229600" cy="1143000"/>
          </a:xfrm>
          <a:prstGeom prst="rect">
            <a:avLst/>
          </a:prstGeom>
          <a:noFill/>
          <a:ln>
            <a:noFill/>
          </a:ln>
          <a:extLst>
            <a:ext uri="{909E8E84-426E-40DD-AFC4-6F175D3DCCD1}"/>
            <a:ext uri="{91240B29-F687-4F45-9708-019B960494DF}"/>
          </a:extLst>
        </p:spPr>
        <p:txBody>
          <a:bodyPr anchor="ctr"/>
          <a:lstStyle/>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r>
              <a:rPr lang="es-AR" sz="2400" b="1" dirty="0">
                <a:solidFill>
                  <a:srgbClr val="5F5F5F"/>
                </a:solidFill>
                <a:effectLst>
                  <a:outerShdw blurRad="38100" dist="38100" dir="2700000" algn="tl">
                    <a:srgbClr val="C0C0C0"/>
                  </a:outerShdw>
                </a:effectLst>
                <a:latin typeface="Century Gothic" pitchFamily="34" charset="0"/>
              </a:rPr>
              <a:t>    </a:t>
            </a:r>
          </a:p>
          <a:p>
            <a:pPr algn="ctr">
              <a:lnSpc>
                <a:spcPct val="120000"/>
              </a:lnSpc>
              <a:defRPr/>
            </a:pPr>
            <a:endParaRPr lang="es-AR" sz="24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4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4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r>
              <a:rPr lang="es-AR" sz="2400" b="1" dirty="0">
                <a:solidFill>
                  <a:srgbClr val="5F5F5F"/>
                </a:solidFill>
                <a:effectLst>
                  <a:outerShdw blurRad="38100" dist="38100" dir="2700000" algn="tl">
                    <a:srgbClr val="C0C0C0"/>
                  </a:outerShdw>
                </a:effectLst>
                <a:latin typeface="Century Gothic" pitchFamily="34" charset="0"/>
              </a:rPr>
              <a:t>   </a:t>
            </a:r>
            <a:endParaRPr lang="es-AR" sz="2600" b="1" dirty="0">
              <a:solidFill>
                <a:schemeClr val="tx2"/>
              </a:solidFill>
              <a:latin typeface="Arial" pitchFamily="34" charset="0"/>
            </a:endParaRPr>
          </a:p>
        </p:txBody>
      </p:sp>
      <p:sp>
        <p:nvSpPr>
          <p:cNvPr id="14338" name="2 Marcador de contenido"/>
          <p:cNvSpPr>
            <a:spLocks/>
          </p:cNvSpPr>
          <p:nvPr/>
        </p:nvSpPr>
        <p:spPr bwMode="auto">
          <a:xfrm>
            <a:off x="173038" y="2787650"/>
            <a:ext cx="5727700" cy="723900"/>
          </a:xfrm>
          <a:prstGeom prst="rect">
            <a:avLst/>
          </a:prstGeom>
          <a:noFill/>
          <a:ln w="9525">
            <a:noFill/>
            <a:miter lim="800000"/>
            <a:headEnd/>
            <a:tailEnd/>
          </a:ln>
        </p:spPr>
        <p:txBody>
          <a:bodyPr/>
          <a:lstStyle/>
          <a:p>
            <a:pPr>
              <a:spcBef>
                <a:spcPct val="20000"/>
              </a:spcBef>
            </a:pPr>
            <a:endParaRPr lang="es-AR" sz="2200"/>
          </a:p>
          <a:p>
            <a:pPr>
              <a:spcBef>
                <a:spcPct val="20000"/>
              </a:spcBef>
            </a:pPr>
            <a:endParaRPr lang="es-AR" sz="2200"/>
          </a:p>
        </p:txBody>
      </p:sp>
      <p:sp>
        <p:nvSpPr>
          <p:cNvPr id="14339" name="2 Marcador de contenido"/>
          <p:cNvSpPr>
            <a:spLocks/>
          </p:cNvSpPr>
          <p:nvPr/>
        </p:nvSpPr>
        <p:spPr bwMode="auto">
          <a:xfrm>
            <a:off x="177800" y="4222750"/>
            <a:ext cx="5257800" cy="1257300"/>
          </a:xfrm>
          <a:prstGeom prst="rect">
            <a:avLst/>
          </a:prstGeom>
          <a:noFill/>
          <a:ln w="9525">
            <a:noFill/>
            <a:miter lim="800000"/>
            <a:headEnd/>
            <a:tailEnd/>
          </a:ln>
        </p:spPr>
        <p:txBody>
          <a:bodyPr/>
          <a:lstStyle/>
          <a:p>
            <a:pPr eaLnBrk="0" hangingPunct="0"/>
            <a:endParaRPr lang="es-AR" sz="2200"/>
          </a:p>
        </p:txBody>
      </p:sp>
      <p:sp>
        <p:nvSpPr>
          <p:cNvPr id="14340" name="4 CuadroTexto"/>
          <p:cNvSpPr txBox="1">
            <a:spLocks noChangeArrowheads="1"/>
          </p:cNvSpPr>
          <p:nvPr/>
        </p:nvSpPr>
        <p:spPr bwMode="auto">
          <a:xfrm>
            <a:off x="236538" y="5187950"/>
            <a:ext cx="3548062" cy="461963"/>
          </a:xfrm>
          <a:prstGeom prst="rect">
            <a:avLst/>
          </a:prstGeom>
          <a:noFill/>
          <a:ln w="9525">
            <a:noFill/>
            <a:miter lim="800000"/>
            <a:headEnd/>
            <a:tailEnd/>
          </a:ln>
        </p:spPr>
        <p:txBody>
          <a:bodyPr>
            <a:spAutoFit/>
          </a:bodyPr>
          <a:lstStyle/>
          <a:p>
            <a:pPr eaLnBrk="0" hangingPunct="0"/>
            <a:endParaRPr lang="es-ES" sz="2400">
              <a:latin typeface="Times"/>
            </a:endParaRPr>
          </a:p>
        </p:txBody>
      </p:sp>
      <p:sp>
        <p:nvSpPr>
          <p:cNvPr id="3078" name="8 Título"/>
          <p:cNvSpPr>
            <a:spLocks noGrp="1"/>
          </p:cNvSpPr>
          <p:nvPr>
            <p:ph type="ctrTitle"/>
          </p:nvPr>
        </p:nvSpPr>
        <p:spPr/>
        <p:txBody>
          <a:bodyPr lIns="0" tIns="0" rIns="0" bIns="0" rtlCol="0" anchor="t">
            <a:normAutofit fontScale="90000"/>
          </a:bodyPr>
          <a:lstStyle/>
          <a:p>
            <a:pPr fontAlgn="auto">
              <a:spcAft>
                <a:spcPts val="0"/>
              </a:spcAft>
              <a:tabLst>
                <a:tab pos="7356475" algn="l"/>
              </a:tabLst>
              <a:defRPr/>
            </a:pPr>
            <a:r>
              <a:rPr lang="es-AR" b="1" dirty="0" smtClean="0"/>
              <a:t> </a:t>
            </a:r>
            <a:r>
              <a:rPr lang="es-AR" sz="4000" b="1" dirty="0" smtClean="0"/>
              <a:t>CHARLA    DEL </a:t>
            </a:r>
            <a:br>
              <a:rPr lang="es-AR" sz="4000" b="1" dirty="0" smtClean="0"/>
            </a:br>
            <a:r>
              <a:rPr lang="es-AR" sz="4000" b="1" dirty="0" smtClean="0"/>
              <a:t>30-07-2012</a:t>
            </a:r>
            <a:r>
              <a:rPr lang="es-AR" sz="7300" b="1" dirty="0" smtClean="0"/>
              <a:t/>
            </a:r>
            <a:br>
              <a:rPr lang="es-AR" sz="7300" b="1" dirty="0" smtClean="0"/>
            </a:br>
            <a:endParaRPr lang="es-AR" sz="7300" b="1" dirty="0" smtClean="0"/>
          </a:p>
        </p:txBody>
      </p:sp>
      <p:sp>
        <p:nvSpPr>
          <p:cNvPr id="7" name="6 Subtítulo"/>
          <p:cNvSpPr>
            <a:spLocks noGrp="1"/>
          </p:cNvSpPr>
          <p:nvPr>
            <p:ph type="subTitle" idx="1"/>
          </p:nvPr>
        </p:nvSpPr>
        <p:spPr/>
        <p:txBody>
          <a:bodyPr rtlCol="0">
            <a:normAutofit/>
          </a:bodyPr>
          <a:lstStyle/>
          <a:p>
            <a:pPr fontAlgn="auto">
              <a:spcAft>
                <a:spcPts val="0"/>
              </a:spcAft>
              <a:buFont typeface="Arial" pitchFamily="34" charset="0"/>
              <a:buNone/>
              <a:defRPr/>
            </a:pPr>
            <a:r>
              <a:rPr lang="es-AR" b="1" dirty="0" smtClean="0"/>
              <a:t>DRA. MONICA RAMON</a:t>
            </a:r>
            <a:endParaRPr lang="es-AR"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000" b="1" dirty="0" smtClean="0">
                <a:effectLst>
                  <a:outerShdw blurRad="38100" dist="38100" dir="2700000" algn="tl">
                    <a:srgbClr val="C0C0C0"/>
                  </a:outerShdw>
                </a:effectLst>
                <a:latin typeface="Century Gothic" pitchFamily="34" charset="0"/>
              </a:rPr>
              <a:t>RAMA DE TRANSPORTISTAS DE CAUDALES</a:t>
            </a:r>
            <a:r>
              <a:rPr lang="es-ES" sz="6500" b="1" dirty="0" smtClean="0">
                <a:effectLst>
                  <a:outerShdw blurRad="38100" dist="38100" dir="2700000" algn="tl">
                    <a:srgbClr val="C0C0C0"/>
                  </a:outerShdw>
                </a:effectLst>
                <a:latin typeface="Century Gothic" pitchFamily="34" charset="0"/>
              </a:rPr>
              <a:t> </a:t>
            </a:r>
          </a:p>
        </p:txBody>
      </p:sp>
      <p:sp>
        <p:nvSpPr>
          <p:cNvPr id="25602" name="Rectangle 3"/>
          <p:cNvSpPr>
            <a:spLocks noGrp="1" noChangeArrowheads="1"/>
          </p:cNvSpPr>
          <p:nvPr>
            <p:ph idx="4294967295"/>
          </p:nvPr>
        </p:nvSpPr>
        <p:spPr>
          <a:xfrm>
            <a:off x="179388" y="1773238"/>
            <a:ext cx="8677275" cy="4087812"/>
          </a:xfrm>
        </p:spPr>
        <p:txBody>
          <a:bodyPr lIns="0" tIns="0" rIns="0" bIns="0"/>
          <a:lstStyle/>
          <a:p>
            <a:pPr algn="just">
              <a:buFontTx/>
              <a:buNone/>
            </a:pPr>
            <a:r>
              <a:rPr lang="es-AR" sz="3600" b="1" smtClean="0"/>
              <a:t>      </a:t>
            </a:r>
            <a:r>
              <a:rPr lang="es-AR" sz="2400" b="1" smtClean="0"/>
              <a:t>Coeficiente especial: </a:t>
            </a:r>
            <a:r>
              <a:rPr lang="es-AR" sz="2400" smtClean="0"/>
              <a:t>En mérito a las características especiales de la actividad, todo el personal comprendido en la presente Convención Colectiva de Trabajo que preste servicio en las unidades blindadas percibirá un adicional del veinte (20%) por ciento sobre el salario básico de su categoría profesional a todos sus efectos legales.</a:t>
            </a:r>
            <a:endParaRPr lang="es-ES" sz="2400" b="1"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3426" name="1 Título"/>
          <p:cNvSpPr>
            <a:spLocks noGrp="1"/>
          </p:cNvSpPr>
          <p:nvPr>
            <p:ph type="title" idx="4294967295"/>
          </p:nvPr>
        </p:nvSpPr>
        <p:spPr>
          <a:xfrm>
            <a:off x="0" y="333375"/>
            <a:ext cx="8383588" cy="935038"/>
          </a:xfrm>
        </p:spPr>
        <p:txBody>
          <a:bodyPr lIns="0" tIns="0" rIns="0" bIns="0" rtlCol="0" anchor="t">
            <a:normAutofit fontScale="90000"/>
          </a:bodyPr>
          <a:lstStyle/>
          <a:p>
            <a:pPr fontAlgn="auto">
              <a:spcAft>
                <a:spcPts val="0"/>
              </a:spcAft>
              <a:defRPr/>
            </a:pPr>
            <a:r>
              <a:rPr lang="es-AR" b="1" dirty="0" smtClean="0"/>
              <a:t>JORNADA Y SUELDO GARANTIZADO</a:t>
            </a:r>
            <a:br>
              <a:rPr lang="es-AR" b="1" dirty="0" smtClean="0"/>
            </a:br>
            <a:r>
              <a:rPr lang="es-AR" dirty="0" smtClean="0"/>
              <a:t> </a:t>
            </a:r>
          </a:p>
        </p:txBody>
      </p:sp>
      <p:sp>
        <p:nvSpPr>
          <p:cNvPr id="118786" name="2 Marcador de contenido"/>
          <p:cNvSpPr>
            <a:spLocks noGrp="1"/>
          </p:cNvSpPr>
          <p:nvPr>
            <p:ph idx="4294967295"/>
          </p:nvPr>
        </p:nvSpPr>
        <p:spPr>
          <a:xfrm>
            <a:off x="611188" y="1341438"/>
            <a:ext cx="7843837" cy="4886325"/>
          </a:xfrm>
        </p:spPr>
        <p:txBody>
          <a:bodyPr lIns="0" tIns="0" rIns="0" bIns="0"/>
          <a:lstStyle/>
          <a:p>
            <a:pPr marL="0" indent="14288">
              <a:buFontTx/>
              <a:buNone/>
              <a:tabLst>
                <a:tab pos="0" algn="l"/>
              </a:tabLst>
            </a:pPr>
            <a:r>
              <a:rPr lang="es-AR" sz="2400" smtClean="0"/>
              <a:t>Si el trabajador superara en su desempeño las horas cubiertas por el salario </a:t>
            </a:r>
            <a:r>
              <a:rPr lang="es-AR" sz="2400" b="1" smtClean="0"/>
              <a:t>garantizado, se le abonará al mismo por cada hora de trabajo adicional y en exceso de la garantía, el valor equivalente al salario básico mensual de la categoría del trabajador con sus adicionales convencionales correspondientes a la jornada legal mensual completa, dividido por 200 (doscientos), </a:t>
            </a:r>
            <a:r>
              <a:rPr lang="es-AR" sz="2400" smtClean="0"/>
              <a:t>sin recargos adicionales de ninguna naturaleza. Si el trabajador desempeñara actividades en exceso de la </a:t>
            </a:r>
            <a:r>
              <a:rPr lang="es-AR" sz="2400" b="1" smtClean="0"/>
              <a:t>jornada legal mensual completa</a:t>
            </a:r>
            <a:r>
              <a:rPr lang="es-AR" sz="2400" smtClean="0"/>
              <a:t>, las que superaren dicha cantidad </a:t>
            </a:r>
            <a:r>
              <a:rPr lang="es-AR" sz="2400" b="1" smtClean="0"/>
              <a:t>deberán ser consideradas a todos sus efectos como extraordinarias y abonadas con los recargos correspondientes conforme se establece para las horas extras. </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50" name="1 Título"/>
          <p:cNvSpPr>
            <a:spLocks noGrp="1"/>
          </p:cNvSpPr>
          <p:nvPr>
            <p:ph type="title" idx="4294967295"/>
          </p:nvPr>
        </p:nvSpPr>
        <p:spPr>
          <a:xfrm>
            <a:off x="0" y="333375"/>
            <a:ext cx="8383588" cy="935038"/>
          </a:xfrm>
        </p:spPr>
        <p:txBody>
          <a:bodyPr lIns="0" tIns="0" rIns="0" bIns="0" rtlCol="0" anchor="t">
            <a:normAutofit fontScale="90000"/>
          </a:bodyPr>
          <a:lstStyle/>
          <a:p>
            <a:pPr fontAlgn="auto">
              <a:spcAft>
                <a:spcPts val="0"/>
              </a:spcAft>
              <a:defRPr/>
            </a:pPr>
            <a:r>
              <a:rPr lang="es-AR" b="1" dirty="0" smtClean="0"/>
              <a:t>ADICIONAL ANTIGUEDAD</a:t>
            </a:r>
            <a:r>
              <a:rPr lang="es-AR" dirty="0" smtClean="0"/>
              <a:t/>
            </a:r>
            <a:br>
              <a:rPr lang="es-AR" dirty="0" smtClean="0"/>
            </a:br>
            <a:r>
              <a:rPr lang="es-AR" dirty="0" smtClean="0"/>
              <a:t> </a:t>
            </a:r>
          </a:p>
        </p:txBody>
      </p:sp>
      <p:sp>
        <p:nvSpPr>
          <p:cNvPr id="119810" name="2 Marcador de contenido"/>
          <p:cNvSpPr>
            <a:spLocks noGrp="1"/>
          </p:cNvSpPr>
          <p:nvPr>
            <p:ph idx="4294967295"/>
          </p:nvPr>
        </p:nvSpPr>
        <p:spPr>
          <a:xfrm>
            <a:off x="539750" y="1196975"/>
            <a:ext cx="7843838" cy="5102225"/>
          </a:xfrm>
        </p:spPr>
        <p:txBody>
          <a:bodyPr lIns="0" tIns="0" rIns="0" bIns="0"/>
          <a:lstStyle/>
          <a:p>
            <a:pPr>
              <a:buFontTx/>
              <a:buNone/>
            </a:pPr>
            <a:r>
              <a:rPr lang="es-AR" sz="2000" smtClean="0"/>
              <a:t>    </a:t>
            </a:r>
            <a:r>
              <a:rPr lang="es-AR" sz="2400" smtClean="0"/>
              <a:t>El adicional es equivalente a:</a:t>
            </a:r>
          </a:p>
          <a:p>
            <a:r>
              <a:rPr lang="es-AR" sz="2400" smtClean="0"/>
              <a:t> De 1 año cumplido y hasta los 3 años el uno por ciento (1%).</a:t>
            </a:r>
          </a:p>
          <a:p>
            <a:r>
              <a:rPr lang="es-AR" sz="2400" smtClean="0"/>
              <a:t>De 3 años cumplidos y hasta los 5 años el dos por ciento (2%)</a:t>
            </a:r>
          </a:p>
          <a:p>
            <a:r>
              <a:rPr lang="es-AR" sz="2400" smtClean="0"/>
              <a:t>De 5 años cumplidos y hasta los 7 años el cuatro por ciento (4%).</a:t>
            </a:r>
          </a:p>
          <a:p>
            <a:r>
              <a:rPr lang="es-AR" sz="2400" smtClean="0"/>
              <a:t>De7 años cumplidos y hasta los 9 años el cinco por ciento (5%).</a:t>
            </a:r>
          </a:p>
          <a:p>
            <a:r>
              <a:rPr lang="es-AR" sz="2400" smtClean="0"/>
              <a:t>De 9 años cumplidos y hasta los 11 años el seis por ciento (6%).</a:t>
            </a:r>
          </a:p>
          <a:p>
            <a:r>
              <a:rPr lang="es-AR" sz="2400" smtClean="0"/>
              <a:t>De 11 años cumplidos y hasta los 13 años el siete por ciento (7%).</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50" name="1 Título"/>
          <p:cNvSpPr>
            <a:spLocks noGrp="1"/>
          </p:cNvSpPr>
          <p:nvPr>
            <p:ph type="title" idx="4294967295"/>
          </p:nvPr>
        </p:nvSpPr>
        <p:spPr>
          <a:xfrm>
            <a:off x="0" y="333375"/>
            <a:ext cx="8383588" cy="935038"/>
          </a:xfrm>
        </p:spPr>
        <p:txBody>
          <a:bodyPr lIns="0" tIns="0" rIns="0" bIns="0" rtlCol="0" anchor="t">
            <a:normAutofit fontScale="90000"/>
          </a:bodyPr>
          <a:lstStyle/>
          <a:p>
            <a:pPr fontAlgn="auto">
              <a:spcAft>
                <a:spcPts val="0"/>
              </a:spcAft>
              <a:defRPr/>
            </a:pPr>
            <a:r>
              <a:rPr lang="es-AR" b="1" dirty="0" smtClean="0"/>
              <a:t>ADICIONAL ANTIGUEDAD</a:t>
            </a:r>
            <a:r>
              <a:rPr lang="es-AR" dirty="0" smtClean="0"/>
              <a:t/>
            </a:r>
            <a:br>
              <a:rPr lang="es-AR" dirty="0" smtClean="0"/>
            </a:br>
            <a:r>
              <a:rPr lang="es-AR" dirty="0" smtClean="0"/>
              <a:t> </a:t>
            </a:r>
          </a:p>
        </p:txBody>
      </p:sp>
      <p:sp>
        <p:nvSpPr>
          <p:cNvPr id="120834" name="2 Marcador de contenido"/>
          <p:cNvSpPr>
            <a:spLocks noGrp="1"/>
          </p:cNvSpPr>
          <p:nvPr>
            <p:ph idx="4294967295"/>
          </p:nvPr>
        </p:nvSpPr>
        <p:spPr>
          <a:xfrm>
            <a:off x="539750" y="1196975"/>
            <a:ext cx="7843838" cy="5102225"/>
          </a:xfrm>
        </p:spPr>
        <p:txBody>
          <a:bodyPr lIns="0" tIns="0" rIns="0" bIns="0"/>
          <a:lstStyle/>
          <a:p>
            <a:pPr>
              <a:buFontTx/>
              <a:buNone/>
            </a:pPr>
            <a:r>
              <a:rPr lang="es-AR" sz="2000" smtClean="0"/>
              <a:t>    </a:t>
            </a:r>
            <a:r>
              <a:rPr lang="es-AR" sz="2400" smtClean="0"/>
              <a:t>El adicional es equivalente a:</a:t>
            </a:r>
          </a:p>
          <a:p>
            <a:pPr>
              <a:buFont typeface="Arial" charset="0"/>
              <a:buNone/>
            </a:pPr>
            <a:endParaRPr lang="es-AR" sz="2400" smtClean="0"/>
          </a:p>
          <a:p>
            <a:r>
              <a:rPr lang="es-AR" sz="2400" smtClean="0"/>
              <a:t>De 13 años cumplidos y hasta los 15 años el ocho por ciento (8%).</a:t>
            </a:r>
          </a:p>
          <a:p>
            <a:r>
              <a:rPr lang="es-AR" sz="2400" smtClean="0"/>
              <a:t>De15 años cumplidos y hasta los 17 años el diez por ciento (10%).</a:t>
            </a:r>
          </a:p>
          <a:p>
            <a:r>
              <a:rPr lang="es-AR" sz="2400" smtClean="0"/>
              <a:t>De 17 años cumplidos y hasta los 19 años el doce por ciento (12%).</a:t>
            </a:r>
          </a:p>
          <a:p>
            <a:r>
              <a:rPr lang="es-AR" sz="2400" smtClean="0"/>
              <a:t>De 19 años cumplidos y en adelante, el catorce por ciento (14%).</a:t>
            </a:r>
          </a:p>
          <a:p>
            <a:endParaRPr lang="es-AR" sz="2400" b="1" smtClean="0"/>
          </a:p>
          <a:p>
            <a:pPr>
              <a:buFontTx/>
              <a:buNone/>
            </a:pPr>
            <a:r>
              <a:rPr lang="es-AR" sz="2400" b="1" smtClean="0"/>
              <a:t> SE DETERMINA SOBRE EL BASICO DE CATEGORIA</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5474" name="1 Título"/>
          <p:cNvSpPr>
            <a:spLocks noGrp="1"/>
          </p:cNvSpPr>
          <p:nvPr>
            <p:ph type="title" idx="4294967295"/>
          </p:nvPr>
        </p:nvSpPr>
        <p:spPr>
          <a:xfrm>
            <a:off x="0" y="333375"/>
            <a:ext cx="8383588" cy="935038"/>
          </a:xfrm>
        </p:spPr>
        <p:txBody>
          <a:bodyPr lIns="0" tIns="0" rIns="0" bIns="0" rtlCol="0" anchor="t">
            <a:normAutofit fontScale="90000"/>
          </a:bodyPr>
          <a:lstStyle/>
          <a:p>
            <a:pPr fontAlgn="auto">
              <a:spcAft>
                <a:spcPts val="0"/>
              </a:spcAft>
              <a:defRPr/>
            </a:pPr>
            <a:r>
              <a:rPr lang="es-AR" b="1" dirty="0" smtClean="0"/>
              <a:t>ADICIONAL ALIMENTACION </a:t>
            </a:r>
            <a:r>
              <a:rPr lang="es-AR" dirty="0" smtClean="0"/>
              <a:t/>
            </a:r>
            <a:br>
              <a:rPr lang="es-AR" dirty="0" smtClean="0"/>
            </a:br>
            <a:r>
              <a:rPr lang="es-AR" dirty="0" smtClean="0"/>
              <a:t/>
            </a:r>
            <a:br>
              <a:rPr lang="es-AR" dirty="0" smtClean="0"/>
            </a:br>
            <a:r>
              <a:rPr lang="es-AR" dirty="0" smtClean="0"/>
              <a:t> </a:t>
            </a:r>
          </a:p>
        </p:txBody>
      </p:sp>
      <p:sp>
        <p:nvSpPr>
          <p:cNvPr id="121858" name="2 Marcador de contenido"/>
          <p:cNvSpPr>
            <a:spLocks noGrp="1"/>
          </p:cNvSpPr>
          <p:nvPr>
            <p:ph idx="4294967295"/>
          </p:nvPr>
        </p:nvSpPr>
        <p:spPr>
          <a:xfrm>
            <a:off x="539750" y="1196975"/>
            <a:ext cx="7843838" cy="5102225"/>
          </a:xfrm>
        </p:spPr>
        <p:txBody>
          <a:bodyPr lIns="0" tIns="0" rIns="0" bIns="0"/>
          <a:lstStyle/>
          <a:p>
            <a:pPr marL="0" indent="0">
              <a:buFontTx/>
              <a:buNone/>
            </a:pPr>
            <a:r>
              <a:rPr lang="es-AR" sz="2800" smtClean="0"/>
              <a:t>Las Empresas podrán dar cumplimiento a este adicional —beneficio social no remuneratorio— en especie, mediante la entrega al trabajador de un almuerzo o cena según el turno completo de trabajo en que se desempeñe; o bien a su  opción reconocerle el beneficio mediante la entrega de vales o tickets de almuerzo por un importe equivalente al 10% (diez por ciento) del salario básico convencional correspondiente al NIVEL PROFESIONAL 1 de la ESCALA SALARIAL I, en los casos de jornada completa de 8 horas y asistencia regular.</a:t>
            </a:r>
            <a:endParaRPr lang="es-AR" sz="2800" b="1" smtClean="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6498" name="1 Título"/>
          <p:cNvSpPr>
            <a:spLocks noGrp="1"/>
          </p:cNvSpPr>
          <p:nvPr>
            <p:ph type="title" idx="4294967295"/>
          </p:nvPr>
        </p:nvSpPr>
        <p:spPr>
          <a:xfrm>
            <a:off x="0" y="333375"/>
            <a:ext cx="8383588" cy="935038"/>
          </a:xfrm>
        </p:spPr>
        <p:txBody>
          <a:bodyPr lIns="0" tIns="0" rIns="0" bIns="0" rtlCol="0" anchor="t">
            <a:normAutofit fontScale="90000"/>
          </a:bodyPr>
          <a:lstStyle/>
          <a:p>
            <a:pPr fontAlgn="auto">
              <a:spcAft>
                <a:spcPts val="0"/>
              </a:spcAft>
              <a:defRPr/>
            </a:pPr>
            <a:r>
              <a:rPr lang="es-AR" b="1" dirty="0" smtClean="0"/>
              <a:t>ADICIONAL ASISTENCIA PERFECTA</a:t>
            </a:r>
            <a:br>
              <a:rPr lang="es-AR" b="1" dirty="0" smtClean="0"/>
            </a:br>
            <a:r>
              <a:rPr lang="es-AR" dirty="0" smtClean="0"/>
              <a:t> </a:t>
            </a:r>
            <a:br>
              <a:rPr lang="es-AR" dirty="0" smtClean="0"/>
            </a:br>
            <a:r>
              <a:rPr lang="es-AR" dirty="0" smtClean="0"/>
              <a:t/>
            </a:r>
            <a:br>
              <a:rPr lang="es-AR" dirty="0" smtClean="0"/>
            </a:br>
            <a:r>
              <a:rPr lang="es-AR" dirty="0" smtClean="0"/>
              <a:t> </a:t>
            </a:r>
          </a:p>
        </p:txBody>
      </p:sp>
      <p:sp>
        <p:nvSpPr>
          <p:cNvPr id="123906" name="2 Marcador de contenido"/>
          <p:cNvSpPr>
            <a:spLocks noGrp="1"/>
          </p:cNvSpPr>
          <p:nvPr>
            <p:ph idx="4294967295"/>
          </p:nvPr>
        </p:nvSpPr>
        <p:spPr>
          <a:xfrm>
            <a:off x="684213" y="1773238"/>
            <a:ext cx="7699375" cy="4886325"/>
          </a:xfrm>
        </p:spPr>
        <p:txBody>
          <a:bodyPr lIns="0" tIns="0" rIns="0" bIns="0"/>
          <a:lstStyle/>
          <a:p>
            <a:pPr marL="0" indent="0">
              <a:buFontTx/>
              <a:buNone/>
            </a:pPr>
            <a:r>
              <a:rPr lang="es-AR" sz="2800" smtClean="0"/>
              <a:t>Se establece que los trabajadores que no incurrieran en inasistencias ni tardanzas a lo largo del mes, devengarán un adicional del 10% (diez por ciento) sobre el importe equivalente al Salario Básico correspondiente a su categoría de revista, en todos los casos para jornadas completa de 8 horas, debiendo ser reducido proporcionalmente en los casos de trabajadores comprendidos en regímenes horarios de extensión inferior o de prestación discontinua..</a:t>
            </a:r>
            <a:endParaRPr lang="es-AR" sz="2800" b="1" smtClean="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1 Título"/>
          <p:cNvSpPr>
            <a:spLocks noGrp="1"/>
          </p:cNvSpPr>
          <p:nvPr>
            <p:ph type="title" idx="4294967295"/>
          </p:nvPr>
        </p:nvSpPr>
        <p:spPr>
          <a:xfrm>
            <a:off x="0" y="333375"/>
            <a:ext cx="8383588" cy="935038"/>
          </a:xfrm>
        </p:spPr>
        <p:txBody>
          <a:bodyPr lIns="0" tIns="0" rIns="0" bIns="0" rtlCol="0" anchor="t">
            <a:normAutofit fontScale="90000"/>
          </a:bodyPr>
          <a:lstStyle/>
          <a:p>
            <a:pPr fontAlgn="auto">
              <a:spcAft>
                <a:spcPts val="0"/>
              </a:spcAft>
              <a:defRPr/>
            </a:pPr>
            <a:r>
              <a:rPr lang="es-AR" b="1" dirty="0" smtClean="0"/>
              <a:t>ADICIONAL POR COMPLEMENTO SERVICIO </a:t>
            </a:r>
          </a:p>
        </p:txBody>
      </p:sp>
      <p:sp>
        <p:nvSpPr>
          <p:cNvPr id="125954" name="2 Marcador de contenido"/>
          <p:cNvSpPr>
            <a:spLocks noGrp="1"/>
          </p:cNvSpPr>
          <p:nvPr>
            <p:ph idx="4294967295"/>
          </p:nvPr>
        </p:nvSpPr>
        <p:spPr>
          <a:xfrm>
            <a:off x="684213" y="1773238"/>
            <a:ext cx="7699375" cy="4886325"/>
          </a:xfrm>
        </p:spPr>
        <p:txBody>
          <a:bodyPr lIns="0" tIns="0" rIns="0" bIns="0"/>
          <a:lstStyle/>
          <a:p>
            <a:pPr marL="0" indent="0">
              <a:buFontTx/>
              <a:buNone/>
            </a:pPr>
            <a:r>
              <a:rPr lang="es-AR" sz="2800" smtClean="0"/>
              <a:t>Tendrá derecho al mismo todo dependiente cualquiera fuera su función o nivel. Su monto será equivalente al doce por ciento (12%) sobre el importe equivalente al Salario Básico correspondiente a la categoría de revista del trabajador.</a:t>
            </a:r>
          </a:p>
          <a:p>
            <a:pPr marL="0" indent="0">
              <a:buFontTx/>
              <a:buNone/>
            </a:pPr>
            <a:endParaRPr lang="es-AR" sz="2800" b="1" smtClean="0"/>
          </a:p>
          <a:p>
            <a:pPr marL="0" indent="0">
              <a:buFontTx/>
              <a:buNone/>
            </a:pPr>
            <a:r>
              <a:rPr lang="es-AR" sz="2800" smtClean="0"/>
              <a:t>Queda ratificada la prohibición de recibir "propinas" y/o "comisiones" por parte de todo el personal dependiente.</a:t>
            </a:r>
            <a:endParaRPr lang="es-AR" sz="2800" b="1" smtClean="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8001" name="1 Título"/>
          <p:cNvSpPr>
            <a:spLocks noGrp="1"/>
          </p:cNvSpPr>
          <p:nvPr>
            <p:ph type="title"/>
          </p:nvPr>
        </p:nvSpPr>
        <p:spPr/>
        <p:txBody>
          <a:bodyPr lIns="0" tIns="0" rIns="0" bIns="0" anchor="t"/>
          <a:lstStyle/>
          <a:p>
            <a:r>
              <a:rPr lang="es-AR" b="1" smtClean="0"/>
              <a:t>LICENCIAS</a:t>
            </a:r>
          </a:p>
        </p:txBody>
      </p:sp>
      <p:sp>
        <p:nvSpPr>
          <p:cNvPr id="4" name="3 Marcador de contenido"/>
          <p:cNvSpPr>
            <a:spLocks noGrp="1"/>
          </p:cNvSpPr>
          <p:nvPr>
            <p:ph idx="1"/>
          </p:nvPr>
        </p:nvSpPr>
        <p:spPr>
          <a:xfrm>
            <a:off x="457200" y="981075"/>
            <a:ext cx="8229600" cy="5145088"/>
          </a:xfrm>
        </p:spPr>
        <p:txBody>
          <a:bodyPr rtlCol="0">
            <a:normAutofit/>
          </a:bodyPr>
          <a:lstStyle/>
          <a:p>
            <a:pPr marL="0" indent="0" fontAlgn="auto">
              <a:spcAft>
                <a:spcPts val="0"/>
              </a:spcAft>
              <a:buFontTx/>
              <a:buNone/>
              <a:defRPr/>
            </a:pPr>
            <a:r>
              <a:rPr lang="es-AR" sz="2400" dirty="0" smtClean="0"/>
              <a:t>Por Nacimiento de Hijo: 2 días corridos , 1 hábil </a:t>
            </a:r>
          </a:p>
          <a:p>
            <a:pPr marL="0" indent="0" fontAlgn="auto">
              <a:spcAft>
                <a:spcPts val="0"/>
              </a:spcAft>
              <a:buFontTx/>
              <a:buNone/>
              <a:defRPr/>
            </a:pPr>
            <a:r>
              <a:rPr lang="es-AR" sz="2400" dirty="0" smtClean="0"/>
              <a:t> Por Matrimonio: 10 días corridos.</a:t>
            </a:r>
          </a:p>
          <a:p>
            <a:pPr marL="0" indent="0" fontAlgn="auto">
              <a:spcAft>
                <a:spcPts val="0"/>
              </a:spcAft>
              <a:buFontTx/>
              <a:buNone/>
              <a:defRPr/>
            </a:pPr>
            <a:r>
              <a:rPr lang="es-AR" sz="2400" dirty="0" smtClean="0"/>
              <a:t>Por fallecimiento de Cónyuge o </a:t>
            </a:r>
            <a:r>
              <a:rPr lang="es-AR" sz="2400" dirty="0" err="1" smtClean="0"/>
              <a:t>concuvino</a:t>
            </a:r>
            <a:r>
              <a:rPr lang="es-AR" sz="2400" dirty="0" smtClean="0"/>
              <a:t>/a, de Hijos o de Padres: 4 días corridos.</a:t>
            </a:r>
          </a:p>
          <a:p>
            <a:pPr marL="0" indent="0" fontAlgn="auto">
              <a:spcAft>
                <a:spcPts val="0"/>
              </a:spcAft>
              <a:buFontTx/>
              <a:buNone/>
              <a:defRPr/>
            </a:pPr>
            <a:r>
              <a:rPr lang="es-AR" sz="2400" dirty="0" smtClean="0"/>
              <a:t>Por Fallecimiento del Hermano: 2 días</a:t>
            </a:r>
            <a:r>
              <a:rPr lang="es-AR" dirty="0" smtClean="0"/>
              <a:t>. </a:t>
            </a:r>
          </a:p>
          <a:p>
            <a:pPr fontAlgn="auto">
              <a:spcAft>
                <a:spcPts val="0"/>
              </a:spcAft>
              <a:buFontTx/>
              <a:buNone/>
              <a:defRPr/>
            </a:pPr>
            <a:r>
              <a:rPr lang="es-AR" sz="2400" dirty="0" smtClean="0"/>
              <a:t>Por donación de sangre: 1 día, </a:t>
            </a:r>
          </a:p>
          <a:p>
            <a:pPr fontAlgn="auto">
              <a:spcAft>
                <a:spcPts val="0"/>
              </a:spcAft>
              <a:buFontTx/>
              <a:buNone/>
              <a:defRPr/>
            </a:pPr>
            <a:r>
              <a:rPr lang="es-AR" sz="2400" dirty="0" smtClean="0"/>
              <a:t>Por Mudanza: 1 día</a:t>
            </a:r>
          </a:p>
          <a:p>
            <a:pPr marL="0" indent="14288" fontAlgn="auto">
              <a:spcAft>
                <a:spcPts val="0"/>
              </a:spcAft>
              <a:buFontTx/>
              <a:buNone/>
              <a:defRPr/>
            </a:pPr>
            <a:r>
              <a:rPr lang="es-AR" sz="2400" dirty="0" smtClean="0"/>
              <a:t>Por examen en la enseñanza media o universitaria: 2  días corridos por examen con un máximo de 10 días por año calendario</a:t>
            </a:r>
          </a:p>
          <a:p>
            <a:pPr marL="0" indent="14288" fontAlgn="auto">
              <a:spcAft>
                <a:spcPts val="0"/>
              </a:spcAft>
              <a:buFontTx/>
              <a:buNone/>
              <a:defRPr/>
            </a:pPr>
            <a:r>
              <a:rPr lang="es-AR" sz="2400" dirty="0" smtClean="0"/>
              <a:t>DIA DEL GREMIO 2 DE AGOSTO</a:t>
            </a:r>
          </a:p>
          <a:p>
            <a:pPr marL="0" indent="14288" fontAlgn="auto">
              <a:spcAft>
                <a:spcPts val="0"/>
              </a:spcAft>
              <a:buFontTx/>
              <a:buNone/>
              <a:defRPr/>
            </a:pPr>
            <a:endParaRPr lang="es-AR" sz="240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0049" name="1 Título"/>
          <p:cNvSpPr>
            <a:spLocks noGrp="1"/>
          </p:cNvSpPr>
          <p:nvPr>
            <p:ph type="title"/>
          </p:nvPr>
        </p:nvSpPr>
        <p:spPr/>
        <p:txBody>
          <a:bodyPr lIns="0" tIns="0" rIns="0" bIns="0" anchor="t"/>
          <a:lstStyle/>
          <a:p>
            <a:r>
              <a:rPr lang="es-AR" b="1" smtClean="0"/>
              <a:t>AUMENTO SALARIAL -2012</a:t>
            </a:r>
          </a:p>
        </p:txBody>
      </p:sp>
      <p:sp>
        <p:nvSpPr>
          <p:cNvPr id="130050" name="3 Marcador de contenido"/>
          <p:cNvSpPr>
            <a:spLocks noGrp="1"/>
          </p:cNvSpPr>
          <p:nvPr>
            <p:ph idx="1"/>
          </p:nvPr>
        </p:nvSpPr>
        <p:spPr>
          <a:xfrm>
            <a:off x="468313" y="1412875"/>
            <a:ext cx="8229600" cy="5145088"/>
          </a:xfrm>
        </p:spPr>
        <p:txBody>
          <a:bodyPr/>
          <a:lstStyle/>
          <a:p>
            <a:pPr marL="0" indent="14288" algn="just">
              <a:buFontTx/>
              <a:buNone/>
            </a:pPr>
            <a:r>
              <a:rPr lang="es-AR" sz="2400" smtClean="0"/>
              <a:t>EL AUMENTO </a:t>
            </a:r>
            <a:r>
              <a:rPr lang="es-AR" sz="2400" b="1" smtClean="0"/>
              <a:t>SALARIAL ES DEL 27% NO REMUNERATIVO , EXCEPT</a:t>
            </a:r>
            <a:r>
              <a:rPr lang="es-AR" sz="2400" smtClean="0"/>
              <a:t>O PARA LOS APORTES Y CONTRIBUCIONES PARA LA OBRA SOCIAL Y SINDICALES. </a:t>
            </a:r>
          </a:p>
          <a:p>
            <a:pPr marL="0" indent="14288" algn="just">
              <a:buFontTx/>
              <a:buNone/>
            </a:pPr>
            <a:r>
              <a:rPr lang="es-AR" sz="2400" smtClean="0"/>
              <a:t>SE INCORPORA COMO REMUNERATIVO 50% EN ABRIL 2013 Y EL 50% EN MAYO 2013</a:t>
            </a:r>
          </a:p>
          <a:p>
            <a:pPr marL="0" indent="14288" algn="just">
              <a:buFontTx/>
              <a:buNone/>
            </a:pPr>
            <a:r>
              <a:rPr lang="es-AR" sz="2400" smtClean="0"/>
              <a:t>10%  En Junio 2012</a:t>
            </a:r>
          </a:p>
          <a:p>
            <a:pPr marL="0" indent="14288" algn="just">
              <a:buFontTx/>
              <a:buNone/>
            </a:pPr>
            <a:r>
              <a:rPr lang="es-AR" sz="2400" smtClean="0"/>
              <a:t>10%  más en Septiembre 2012</a:t>
            </a:r>
          </a:p>
          <a:p>
            <a:pPr marL="0" indent="14288" algn="just">
              <a:buFontTx/>
              <a:buNone/>
            </a:pPr>
            <a:r>
              <a:rPr lang="es-AR" sz="2400" smtClean="0"/>
              <a:t>   7% más  en Enero 2013 </a:t>
            </a:r>
          </a:p>
          <a:p>
            <a:pPr marL="0" indent="14288" algn="just">
              <a:buFontTx/>
              <a:buNone/>
            </a:pPr>
            <a:r>
              <a:rPr lang="es-AR" sz="2400" smtClean="0"/>
              <a:t>  SE GENERA UNA CONTRIBUCION DE LOS TRABAJADORES PARA EL SINDICATO DEL 2% HASTA MAYO 2013</a:t>
            </a:r>
          </a:p>
          <a:p>
            <a:pPr marL="0" indent="14288" algn="just">
              <a:buFontTx/>
              <a:buNone/>
            </a:pPr>
            <a:r>
              <a:rPr lang="es-AR" sz="2400" smtClean="0"/>
              <a:t>CONTRIBUCION PATRONAL DE $ 100 – AGOSTO 2012</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2097" name="1 Título"/>
          <p:cNvSpPr>
            <a:spLocks noGrp="1"/>
          </p:cNvSpPr>
          <p:nvPr>
            <p:ph type="title"/>
          </p:nvPr>
        </p:nvSpPr>
        <p:spPr/>
        <p:txBody>
          <a:bodyPr lIns="0" tIns="0" rIns="0" bIns="0" anchor="t"/>
          <a:lstStyle/>
          <a:p>
            <a:r>
              <a:rPr lang="es-AR" smtClean="0"/>
              <a:t>AUMENTO SALARIAL -2012</a:t>
            </a:r>
          </a:p>
        </p:txBody>
      </p:sp>
      <p:sp>
        <p:nvSpPr>
          <p:cNvPr id="132098" name="3 Marcador de contenido"/>
          <p:cNvSpPr>
            <a:spLocks noGrp="1"/>
          </p:cNvSpPr>
          <p:nvPr>
            <p:ph idx="1"/>
          </p:nvPr>
        </p:nvSpPr>
        <p:spPr>
          <a:xfrm>
            <a:off x="395288" y="1412875"/>
            <a:ext cx="8229600" cy="5145088"/>
          </a:xfrm>
        </p:spPr>
        <p:txBody>
          <a:bodyPr/>
          <a:lstStyle/>
          <a:p>
            <a:pPr marL="0" indent="14288" algn="just">
              <a:buFontTx/>
              <a:buNone/>
            </a:pPr>
            <a:r>
              <a:rPr lang="es-AR" sz="2400" smtClean="0"/>
              <a:t>EXISTE UNA CONTINGENCIA EN LAS ACTAS ELEVADAS A HOMOLOGACION, POR EJEMPLO</a:t>
            </a:r>
          </a:p>
          <a:p>
            <a:pPr marL="0" indent="14288" algn="just">
              <a:buFontTx/>
              <a:buNone/>
            </a:pPr>
            <a:endParaRPr lang="es-AR" sz="2400" smtClean="0"/>
          </a:p>
          <a:p>
            <a:pPr marL="0" indent="14288" algn="just">
              <a:buFontTx/>
              <a:buNone/>
            </a:pPr>
            <a:endParaRPr lang="es-AR" sz="2400" smtClean="0"/>
          </a:p>
          <a:p>
            <a:pPr marL="0" indent="14288" algn="just">
              <a:buFontTx/>
              <a:buNone/>
            </a:pPr>
            <a:endParaRPr lang="es-AR" sz="2400" smtClean="0"/>
          </a:p>
          <a:p>
            <a:pPr marL="0" indent="14288" algn="just">
              <a:buFontTx/>
              <a:buNone/>
            </a:pPr>
            <a:endParaRPr lang="es-AR" sz="2400" smtClean="0"/>
          </a:p>
          <a:p>
            <a:pPr marL="0" indent="14288" algn="just">
              <a:buFontTx/>
              <a:buNone/>
            </a:pPr>
            <a:endParaRPr lang="es-AR" sz="2400" smtClean="0"/>
          </a:p>
          <a:p>
            <a:pPr marL="0" indent="14288" algn="just">
              <a:buFontTx/>
              <a:buNone/>
            </a:pPr>
            <a:endParaRPr lang="es-AR" sz="2400" smtClean="0"/>
          </a:p>
          <a:p>
            <a:pPr marL="0" indent="14288" algn="just">
              <a:buFontTx/>
              <a:buNone/>
            </a:pPr>
            <a:endParaRPr lang="es-AR" sz="2400" smtClean="0"/>
          </a:p>
          <a:p>
            <a:pPr marL="0" indent="14288" algn="just">
              <a:buFontTx/>
              <a:buNone/>
            </a:pPr>
            <a:endParaRPr lang="es-AR" sz="2400" smtClean="0"/>
          </a:p>
          <a:p>
            <a:pPr marL="0" indent="14288" algn="just">
              <a:buFontTx/>
              <a:buNone/>
            </a:pPr>
            <a:r>
              <a:rPr lang="es-AR" sz="2400" smtClean="0"/>
              <a:t>SE PUEDEN COMPENSAR LOS AUMENTOS OTORGADOS A CUENTA.</a:t>
            </a:r>
          </a:p>
        </p:txBody>
      </p:sp>
      <p:graphicFrame>
        <p:nvGraphicFramePr>
          <p:cNvPr id="5" name="4 Tabla"/>
          <p:cNvGraphicFramePr>
            <a:graphicFrameLocks noGrp="1"/>
          </p:cNvGraphicFramePr>
          <p:nvPr/>
        </p:nvGraphicFramePr>
        <p:xfrm>
          <a:off x="971550" y="2565400"/>
          <a:ext cx="6719888" cy="2822575"/>
        </p:xfrm>
        <a:graphic>
          <a:graphicData uri="http://schemas.openxmlformats.org/drawingml/2006/table">
            <a:tbl>
              <a:tblPr firstRow="1" bandRow="1">
                <a:tableStyleId>{5C22544A-7EE6-4342-B048-85BDC9FD1C3A}</a:tableStyleId>
              </a:tblPr>
              <a:tblGrid>
                <a:gridCol w="1344081"/>
                <a:gridCol w="1344081"/>
                <a:gridCol w="1344081"/>
                <a:gridCol w="1344081"/>
                <a:gridCol w="1344081"/>
              </a:tblGrid>
              <a:tr h="705679">
                <a:tc>
                  <a:txBody>
                    <a:bodyPr/>
                    <a:lstStyle/>
                    <a:p>
                      <a:r>
                        <a:rPr lang="es-AR" dirty="0" smtClean="0"/>
                        <a:t>CATEG</a:t>
                      </a:r>
                      <a:r>
                        <a:rPr lang="es-AR" baseline="0" dirty="0" smtClean="0"/>
                        <a:t> </a:t>
                      </a:r>
                    </a:p>
                    <a:p>
                      <a:r>
                        <a:rPr lang="es-AR" baseline="0" dirty="0" smtClean="0"/>
                        <a:t>     1</a:t>
                      </a:r>
                      <a:endParaRPr lang="es-AR" dirty="0"/>
                    </a:p>
                  </a:txBody>
                  <a:tcPr/>
                </a:tc>
                <a:tc>
                  <a:txBody>
                    <a:bodyPr/>
                    <a:lstStyle/>
                    <a:p>
                      <a:r>
                        <a:rPr lang="es-AR" dirty="0" smtClean="0"/>
                        <a:t>AUM NR</a:t>
                      </a:r>
                    </a:p>
                    <a:p>
                      <a:r>
                        <a:rPr lang="es-AR" baseline="0" dirty="0" smtClean="0"/>
                        <a:t>JUNIO </a:t>
                      </a:r>
                      <a:endParaRPr lang="es-AR" dirty="0"/>
                    </a:p>
                  </a:txBody>
                  <a:tcPr/>
                </a:tc>
                <a:tc>
                  <a:txBody>
                    <a:bodyPr/>
                    <a:lstStyle/>
                    <a:p>
                      <a:r>
                        <a:rPr lang="es-AR" dirty="0" smtClean="0"/>
                        <a:t>AUM NR </a:t>
                      </a:r>
                    </a:p>
                    <a:p>
                      <a:r>
                        <a:rPr lang="es-AR" dirty="0" smtClean="0"/>
                        <a:t>SEP</a:t>
                      </a:r>
                      <a:endParaRPr lang="es-AR" dirty="0"/>
                    </a:p>
                  </a:txBody>
                  <a:tcPr/>
                </a:tc>
                <a:tc>
                  <a:txBody>
                    <a:bodyPr/>
                    <a:lstStyle/>
                    <a:p>
                      <a:r>
                        <a:rPr lang="es-AR" dirty="0" smtClean="0"/>
                        <a:t>AUM NR</a:t>
                      </a:r>
                    </a:p>
                    <a:p>
                      <a:r>
                        <a:rPr lang="es-AR" baseline="0" dirty="0" smtClean="0"/>
                        <a:t>ENERO 13 </a:t>
                      </a:r>
                      <a:endParaRPr lang="es-AR" dirty="0"/>
                    </a:p>
                  </a:txBody>
                  <a:tcPr/>
                </a:tc>
                <a:tc>
                  <a:txBody>
                    <a:bodyPr/>
                    <a:lstStyle/>
                    <a:p>
                      <a:r>
                        <a:rPr lang="es-AR" dirty="0" smtClean="0"/>
                        <a:t> TOTAL </a:t>
                      </a:r>
                      <a:endParaRPr lang="es-AR" dirty="0"/>
                    </a:p>
                  </a:txBody>
                  <a:tcPr/>
                </a:tc>
              </a:tr>
              <a:tr h="705679">
                <a:tc>
                  <a:txBody>
                    <a:bodyPr/>
                    <a:lstStyle/>
                    <a:p>
                      <a:pPr algn="ctr"/>
                      <a:r>
                        <a:rPr lang="es-AR" dirty="0" smtClean="0"/>
                        <a:t>3208</a:t>
                      </a:r>
                      <a:endParaRPr lang="es-AR" dirty="0"/>
                    </a:p>
                  </a:txBody>
                  <a:tcPr/>
                </a:tc>
                <a:tc>
                  <a:txBody>
                    <a:bodyPr/>
                    <a:lstStyle/>
                    <a:p>
                      <a:pPr algn="ctr"/>
                      <a:r>
                        <a:rPr lang="es-AR" dirty="0" smtClean="0"/>
                        <a:t>321</a:t>
                      </a:r>
                      <a:endParaRPr lang="es-AR" dirty="0"/>
                    </a:p>
                  </a:txBody>
                  <a:tcPr/>
                </a:tc>
                <a:tc>
                  <a:txBody>
                    <a:bodyPr/>
                    <a:lstStyle/>
                    <a:p>
                      <a:pPr algn="ctr"/>
                      <a:r>
                        <a:rPr lang="es-AR" dirty="0" smtClean="0"/>
                        <a:t>642</a:t>
                      </a:r>
                      <a:endParaRPr lang="es-AR" dirty="0"/>
                    </a:p>
                  </a:txBody>
                  <a:tcPr/>
                </a:tc>
                <a:tc>
                  <a:txBody>
                    <a:bodyPr/>
                    <a:lstStyle/>
                    <a:p>
                      <a:pPr algn="ctr"/>
                      <a:r>
                        <a:rPr lang="es-AR" dirty="0" smtClean="0"/>
                        <a:t>866</a:t>
                      </a:r>
                      <a:endParaRPr lang="es-AR" dirty="0"/>
                    </a:p>
                  </a:txBody>
                  <a:tcPr/>
                </a:tc>
                <a:tc>
                  <a:txBody>
                    <a:bodyPr/>
                    <a:lstStyle/>
                    <a:p>
                      <a:pPr algn="ctr"/>
                      <a:r>
                        <a:rPr lang="es-AR" dirty="0" smtClean="0"/>
                        <a:t>4074</a:t>
                      </a:r>
                      <a:endParaRPr lang="es-AR" dirty="0"/>
                    </a:p>
                  </a:txBody>
                  <a:tcPr/>
                </a:tc>
              </a:tr>
              <a:tr h="705679">
                <a:tc>
                  <a:txBody>
                    <a:bodyPr/>
                    <a:lstStyle/>
                    <a:p>
                      <a:r>
                        <a:rPr lang="es-AR" dirty="0" smtClean="0"/>
                        <a:t>SEGÚN ACTA</a:t>
                      </a:r>
                      <a:r>
                        <a:rPr lang="es-AR" baseline="0" dirty="0" smtClean="0"/>
                        <a:t> </a:t>
                      </a:r>
                      <a:endParaRPr lang="es-AR" dirty="0"/>
                    </a:p>
                  </a:txBody>
                  <a:tcPr/>
                </a:tc>
                <a:tc>
                  <a:txBody>
                    <a:bodyPr/>
                    <a:lstStyle/>
                    <a:p>
                      <a:r>
                        <a:rPr lang="es-AR" dirty="0" smtClean="0"/>
                        <a:t>ABRIL</a:t>
                      </a:r>
                    </a:p>
                    <a:p>
                      <a:r>
                        <a:rPr lang="es-AR" dirty="0" smtClean="0"/>
                        <a:t>2013</a:t>
                      </a:r>
                      <a:endParaRPr lang="es-AR" dirty="0"/>
                    </a:p>
                  </a:txBody>
                  <a:tcPr/>
                </a:tc>
                <a:tc>
                  <a:txBody>
                    <a:bodyPr/>
                    <a:lstStyle/>
                    <a:p>
                      <a:r>
                        <a:rPr lang="es-AR" dirty="0" smtClean="0"/>
                        <a:t>MAYO</a:t>
                      </a:r>
                      <a:r>
                        <a:rPr lang="es-AR" baseline="0" dirty="0" smtClean="0"/>
                        <a:t> </a:t>
                      </a:r>
                    </a:p>
                    <a:p>
                      <a:r>
                        <a:rPr lang="es-AR" baseline="0" dirty="0" smtClean="0"/>
                        <a:t>2013</a:t>
                      </a:r>
                      <a:endParaRPr lang="es-AR" dirty="0"/>
                    </a:p>
                  </a:txBody>
                  <a:tcPr/>
                </a:tc>
                <a:tc>
                  <a:txBody>
                    <a:bodyPr/>
                    <a:lstStyle/>
                    <a:p>
                      <a:endParaRPr lang="es-AR" dirty="0"/>
                    </a:p>
                  </a:txBody>
                  <a:tcPr/>
                </a:tc>
                <a:tc>
                  <a:txBody>
                    <a:bodyPr/>
                    <a:lstStyle/>
                    <a:p>
                      <a:endParaRPr lang="es-AR" dirty="0"/>
                    </a:p>
                  </a:txBody>
                  <a:tcPr/>
                </a:tc>
              </a:tr>
              <a:tr h="705679">
                <a:tc>
                  <a:txBody>
                    <a:bodyPr/>
                    <a:lstStyle/>
                    <a:p>
                      <a:pPr algn="ctr"/>
                      <a:r>
                        <a:rPr lang="es-AR" dirty="0" smtClean="0"/>
                        <a:t>3208</a:t>
                      </a:r>
                      <a:endParaRPr lang="es-AR" dirty="0"/>
                    </a:p>
                  </a:txBody>
                  <a:tcPr/>
                </a:tc>
                <a:tc>
                  <a:txBody>
                    <a:bodyPr/>
                    <a:lstStyle/>
                    <a:p>
                      <a:pPr algn="ctr"/>
                      <a:r>
                        <a:rPr lang="es-AR" dirty="0" smtClean="0"/>
                        <a:t>3609</a:t>
                      </a:r>
                      <a:endParaRPr lang="es-AR" dirty="0"/>
                    </a:p>
                  </a:txBody>
                  <a:tcPr/>
                </a:tc>
                <a:tc>
                  <a:txBody>
                    <a:bodyPr/>
                    <a:lstStyle/>
                    <a:p>
                      <a:pPr algn="ctr"/>
                      <a:r>
                        <a:rPr lang="es-AR" dirty="0" smtClean="0"/>
                        <a:t>4010</a:t>
                      </a:r>
                    </a:p>
                    <a:p>
                      <a:pPr algn="ctr"/>
                      <a:endParaRPr lang="es-AR" dirty="0"/>
                    </a:p>
                  </a:txBody>
                  <a:tcPr/>
                </a:tc>
                <a:tc>
                  <a:txBody>
                    <a:bodyPr/>
                    <a:lstStyle/>
                    <a:p>
                      <a:endParaRPr lang="es-AR" dirty="0"/>
                    </a:p>
                  </a:txBody>
                  <a:tcPr/>
                </a:tc>
                <a:tc>
                  <a:txBody>
                    <a:bodyPr/>
                    <a:lstStyle/>
                    <a:p>
                      <a:endParaRPr lang="es-AR" dirty="0"/>
                    </a:p>
                  </a:txBody>
                  <a:tcPr/>
                </a:tc>
              </a:tr>
            </a:tbl>
          </a:graphicData>
        </a:graphic>
      </p:graphicFrame>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3 Título"/>
          <p:cNvSpPr>
            <a:spLocks noGrp="1"/>
          </p:cNvSpPr>
          <p:nvPr>
            <p:ph type="ctrTitle"/>
          </p:nvPr>
        </p:nvSpPr>
        <p:spPr/>
        <p:txBody>
          <a:bodyPr/>
          <a:lstStyle/>
          <a:p>
            <a:r>
              <a:rPr lang="es-AR" sz="5400" b="1" smtClean="0"/>
              <a:t>FALLOS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000" b="1" dirty="0" smtClean="0">
                <a:effectLst>
                  <a:outerShdw blurRad="38100" dist="38100" dir="2700000" algn="tl">
                    <a:srgbClr val="C0C0C0"/>
                  </a:outerShdw>
                </a:effectLst>
                <a:latin typeface="Century Gothic" pitchFamily="34" charset="0"/>
              </a:rPr>
              <a:t>RAMA DE TRANSPORTISTAS DE CAUDALES</a:t>
            </a:r>
            <a:r>
              <a:rPr lang="es-ES" sz="6500" b="1" dirty="0" smtClean="0">
                <a:effectLst>
                  <a:outerShdw blurRad="38100" dist="38100" dir="2700000" algn="tl">
                    <a:srgbClr val="C0C0C0"/>
                  </a:outerShdw>
                </a:effectLst>
                <a:latin typeface="Century Gothic" pitchFamily="34" charset="0"/>
              </a:rPr>
              <a:t> </a:t>
            </a:r>
          </a:p>
        </p:txBody>
      </p:sp>
      <p:sp>
        <p:nvSpPr>
          <p:cNvPr id="26626" name="Rectangle 3"/>
          <p:cNvSpPr>
            <a:spLocks noGrp="1" noChangeArrowheads="1"/>
          </p:cNvSpPr>
          <p:nvPr>
            <p:ph idx="4294967295"/>
          </p:nvPr>
        </p:nvSpPr>
        <p:spPr>
          <a:xfrm>
            <a:off x="760413" y="1670050"/>
            <a:ext cx="8383587" cy="4525963"/>
          </a:xfrm>
        </p:spPr>
        <p:txBody>
          <a:bodyPr lIns="0" tIns="0" rIns="0" bIns="0"/>
          <a:lstStyle/>
          <a:p>
            <a:pPr>
              <a:buFontTx/>
              <a:buNone/>
            </a:pPr>
            <a:r>
              <a:rPr lang="es-AR" sz="3600" b="1" smtClean="0"/>
              <a:t>     </a:t>
            </a:r>
            <a:r>
              <a:rPr lang="es-AR" sz="2400" b="1" smtClean="0"/>
              <a:t>Viático especial por servicio eventual de larga distancia: </a:t>
            </a:r>
            <a:r>
              <a:rPr lang="es-AR" sz="2400" smtClean="0"/>
              <a:t>El  personal que eventualmente tenga que realizar servicios  que superen los doscientos (200) kilómetros de su lugar  habitual de trabajo, independientemente de las horas extras y demás rubros previstos en la presente CC de Trabajo percibirá un Viático especial de  $ 96,89 por día de labor.</a:t>
            </a:r>
            <a:endParaRPr lang="es-ES" sz="2400" b="1"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2130425"/>
            <a:ext cx="7772400" cy="2235200"/>
          </a:xfrm>
        </p:spPr>
        <p:txBody>
          <a:bodyPr rtlCol="0">
            <a:normAutofit fontScale="90000"/>
          </a:bodyPr>
          <a:lstStyle/>
          <a:p>
            <a:pPr fontAlgn="auto">
              <a:spcAft>
                <a:spcPts val="0"/>
              </a:spcAft>
              <a:defRPr/>
            </a:pPr>
            <a:r>
              <a:rPr lang="es-AR" sz="5400" b="1" dirty="0" smtClean="0"/>
              <a:t>“V. S. R. c/</a:t>
            </a:r>
            <a:r>
              <a:rPr lang="es-AR" sz="5400" b="1" dirty="0" err="1" smtClean="0"/>
              <a:t>Gamad</a:t>
            </a:r>
            <a:r>
              <a:rPr lang="es-AR" sz="5400" b="1" dirty="0" smtClean="0"/>
              <a:t> S.A. y otros s/despido”– CNTRAB – SALA IV – 21/06/2012</a:t>
            </a:r>
            <a:endParaRPr lang="es-AR" sz="5400" b="1"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2 Marcador de contenido"/>
          <p:cNvSpPr>
            <a:spLocks noGrp="1"/>
          </p:cNvSpPr>
          <p:nvPr>
            <p:ph idx="1"/>
          </p:nvPr>
        </p:nvSpPr>
        <p:spPr>
          <a:xfrm>
            <a:off x="457200" y="620713"/>
            <a:ext cx="8229600" cy="5505450"/>
          </a:xfrm>
        </p:spPr>
        <p:txBody>
          <a:bodyPr/>
          <a:lstStyle/>
          <a:p>
            <a:r>
              <a:rPr lang="es-AR" sz="2400" smtClean="0"/>
              <a:t>“la tarea de limpieza en un banco es normal – como lo es en cualquier otro establecimiento – pero no es específica y propia de aquel y es perfectamente escindible, por lo que no procede la responsabilidad solidaria del art. 30 citado”</a:t>
            </a:r>
            <a:br>
              <a:rPr lang="es-AR" sz="2400" smtClean="0"/>
            </a:br>
            <a:r>
              <a:rPr lang="es-AR" sz="2400" smtClean="0"/>
              <a:t/>
            </a:r>
            <a:br>
              <a:rPr lang="es-AR" sz="2400" smtClean="0"/>
            </a:br>
            <a:r>
              <a:rPr lang="es-AR" sz="2400" smtClean="0"/>
              <a:t>“Si bien no se sabe a qué hora remitió la trabajadora este último telegrama, lo cierto es que a esa fecha (28 de febrero) ya había recibido, al menos, el aviso del Correo de que tenía una respuesta, por lo que (si es que no estaba enterada todavía del contenido de esa respuesta) sabía como mínimo que ella había sido emitida. Por lo tanto, obró con notorio apresuramiento al darse por despedida invocando un inexistente silencio.”</a:t>
            </a:r>
            <a:br>
              <a:rPr lang="es-AR" sz="2400" smtClean="0"/>
            </a:br>
            <a:r>
              <a:rPr lang="es-AR" sz="2400" smtClean="0"/>
              <a:t/>
            </a:r>
            <a:br>
              <a:rPr lang="es-AR" sz="2400" smtClean="0"/>
            </a:br>
            <a:endParaRPr lang="es-AR" sz="2400" smtClean="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2 Marcador de contenido"/>
          <p:cNvSpPr>
            <a:spLocks noGrp="1"/>
          </p:cNvSpPr>
          <p:nvPr>
            <p:ph idx="1"/>
          </p:nvPr>
        </p:nvSpPr>
        <p:spPr>
          <a:xfrm>
            <a:off x="457200" y="620713"/>
            <a:ext cx="8229600" cy="5505450"/>
          </a:xfrm>
        </p:spPr>
        <p:txBody>
          <a:bodyPr/>
          <a:lstStyle/>
          <a:p>
            <a:r>
              <a:rPr lang="es-AR" sz="2400" smtClean="0"/>
              <a:t>“la trabajadora nunca formuló intimación alguna vinculada con esas “constancias previsionales”, carencia que no puede considerarse suplida por las actuaciones administrativas previas (SECLO) ni tampoco por las judiciales”</a:t>
            </a:r>
            <a:br>
              <a:rPr lang="es-AR" sz="2400" smtClean="0"/>
            </a:br>
            <a:endParaRPr lang="es-AR" sz="2400" smtClean="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1628775"/>
            <a:ext cx="7772400" cy="2736850"/>
          </a:xfrm>
        </p:spPr>
        <p:txBody>
          <a:bodyPr rtlCol="0">
            <a:normAutofit fontScale="90000"/>
          </a:bodyPr>
          <a:lstStyle/>
          <a:p>
            <a:pPr fontAlgn="auto">
              <a:spcAft>
                <a:spcPts val="0"/>
              </a:spcAft>
              <a:defRPr/>
            </a:pPr>
            <a:r>
              <a:rPr lang="es-AR" sz="5400" b="1" dirty="0" smtClean="0"/>
              <a:t>“B. M. C. c/ </a:t>
            </a:r>
            <a:r>
              <a:rPr lang="es-AR" sz="5400" b="1" dirty="0" err="1" smtClean="0"/>
              <a:t>Quarter</a:t>
            </a:r>
            <a:r>
              <a:rPr lang="es-AR" sz="5400" b="1" dirty="0" smtClean="0"/>
              <a:t> </a:t>
            </a:r>
            <a:r>
              <a:rPr lang="es-AR" sz="5400" b="1" dirty="0" err="1" smtClean="0"/>
              <a:t>Land</a:t>
            </a:r>
            <a:r>
              <a:rPr lang="es-AR" sz="5400" b="1" dirty="0" smtClean="0"/>
              <a:t> S.A. y otro s/ despido” – CNTRAB – SALA VI – 22/05/2012</a:t>
            </a:r>
            <a:endParaRPr lang="es-AR" sz="5400" b="1"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2 Marcador de contenido"/>
          <p:cNvSpPr>
            <a:spLocks noGrp="1"/>
          </p:cNvSpPr>
          <p:nvPr>
            <p:ph idx="1"/>
          </p:nvPr>
        </p:nvSpPr>
        <p:spPr>
          <a:xfrm>
            <a:off x="457200" y="620713"/>
            <a:ext cx="8229600" cy="5505450"/>
          </a:xfrm>
        </p:spPr>
        <p:txBody>
          <a:bodyPr/>
          <a:lstStyle/>
          <a:p>
            <a:pPr>
              <a:buFont typeface="Arial" charset="0"/>
              <a:buNone/>
            </a:pPr>
            <a:r>
              <a:rPr lang="es-AR" sz="2400" smtClean="0"/>
              <a:t>   Para que una riña o pelea, tanto sea física como verbal resulte suficiente para constituir una injuria impeditiva de la continuación </a:t>
            </a:r>
            <a:r>
              <a:rPr lang="es-AR" sz="2400" b="1" smtClean="0"/>
              <a:t>laboral</a:t>
            </a:r>
            <a:r>
              <a:rPr lang="es-AR" sz="2400" smtClean="0"/>
              <a:t>, resulta necesario demostrar que fue provocada por el trabajador a quien se pretende despedir.”</a:t>
            </a:r>
            <a:br>
              <a:rPr lang="es-AR" sz="2400" smtClean="0"/>
            </a:br>
            <a:r>
              <a:rPr lang="es-AR" sz="2400" smtClean="0"/>
              <a:t/>
            </a:r>
            <a:br>
              <a:rPr lang="es-AR" sz="2400" smtClean="0"/>
            </a:br>
            <a:r>
              <a:rPr lang="es-AR" sz="2400" smtClean="0"/>
              <a:t>“…además es necesario analizar la conducta anterior del dependiente para apreciar si su carácter lo ubica como una persona patológicamente agresiva o si se trata de una persona pacífica que tuvo una reacción esporádica.”</a:t>
            </a:r>
            <a:br>
              <a:rPr lang="es-AR" sz="2400" smtClean="0"/>
            </a:br>
            <a:r>
              <a:rPr lang="es-AR" sz="2400" smtClean="0"/>
              <a:t/>
            </a:r>
            <a:br>
              <a:rPr lang="es-AR" sz="2400" smtClean="0"/>
            </a:br>
            <a:r>
              <a:rPr lang="es-AR" sz="2400" smtClean="0"/>
              <a:t>“En la causa se encuentra acreditado que el actor agredió físicamente a su compañero de trabajo.”</a:t>
            </a:r>
            <a:br>
              <a:rPr lang="es-AR" sz="2400" smtClean="0"/>
            </a:br>
            <a:endParaRPr lang="es-AR" sz="2400" smtClean="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2 Marcador de contenido"/>
          <p:cNvSpPr>
            <a:spLocks noGrp="1"/>
          </p:cNvSpPr>
          <p:nvPr>
            <p:ph idx="1"/>
          </p:nvPr>
        </p:nvSpPr>
        <p:spPr>
          <a:xfrm>
            <a:off x="457200" y="620713"/>
            <a:ext cx="8229600" cy="5505450"/>
          </a:xfrm>
        </p:spPr>
        <p:txBody>
          <a:bodyPr/>
          <a:lstStyle/>
          <a:p>
            <a:pPr>
              <a:buFont typeface="Arial" charset="0"/>
              <a:buNone/>
            </a:pPr>
            <a:r>
              <a:rPr lang="es-AR" sz="2400" smtClean="0"/>
              <a:t>   “De declaraciones testimoniales obrantes en autos, no encuentro en modo alguno que los testigos den cuenta de que fue el accionante el promotor de la discusión o la riña, que diera causa al despido.”</a:t>
            </a:r>
            <a:br>
              <a:rPr lang="es-AR" sz="2400" smtClean="0"/>
            </a:br>
            <a:r>
              <a:rPr lang="es-AR" sz="2400" smtClean="0"/>
              <a:t/>
            </a:r>
            <a:br>
              <a:rPr lang="es-AR" sz="2400" smtClean="0"/>
            </a:br>
            <a:r>
              <a:rPr lang="es-AR" sz="2400" smtClean="0"/>
              <a:t>“Los testigos propuestos por la parte demandada dieron cuenta de que nunca antes habían visto al actor agredir a un compañero de trabajo, de lo que entiendo que se trató de una situación esporádica y no de un trabajador con carácter violento, tal lo sostenido por la demandada.”</a:t>
            </a:r>
            <a:br>
              <a:rPr lang="es-AR" sz="2400" smtClean="0"/>
            </a:br>
            <a:r>
              <a:rPr lang="es-AR" sz="2400" smtClean="0"/>
              <a:t/>
            </a:r>
            <a:br>
              <a:rPr lang="es-AR" sz="2400" smtClean="0"/>
            </a:br>
            <a:endParaRPr lang="es-AR" sz="2400" smtClean="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2 Marcador de contenido"/>
          <p:cNvSpPr>
            <a:spLocks noGrp="1"/>
          </p:cNvSpPr>
          <p:nvPr>
            <p:ph idx="1"/>
          </p:nvPr>
        </p:nvSpPr>
        <p:spPr>
          <a:xfrm>
            <a:off x="457200" y="620713"/>
            <a:ext cx="8229600" cy="5505450"/>
          </a:xfrm>
        </p:spPr>
        <p:txBody>
          <a:bodyPr/>
          <a:lstStyle/>
          <a:p>
            <a:pPr>
              <a:buFont typeface="Arial" charset="0"/>
              <a:buNone/>
            </a:pPr>
            <a:r>
              <a:rPr lang="es-AR" sz="2400" smtClean="0"/>
              <a:t/>
            </a:r>
            <a:br>
              <a:rPr lang="es-AR" sz="2400" smtClean="0"/>
            </a:br>
            <a:r>
              <a:rPr lang="es-AR" sz="2400" smtClean="0"/>
              <a:t/>
            </a:r>
            <a:br>
              <a:rPr lang="es-AR" sz="2400" smtClean="0"/>
            </a:br>
            <a:r>
              <a:rPr lang="es-AR" sz="2400" smtClean="0"/>
              <a:t>“Las circunstancias dadas, la ausencia de antecedentes del actor en episodios violentos y las demás particularidades del episodio, me persuaden de que la demandada pudo aplicar una sanción que no fuera la extrema como el despido, en la convicción de que el episodio careció de la gravedad que justificara la resolución del vínculo… Por ello, propongo revocar lo decidido en la instancia de grado, por lo que la demandada deberá abonar al actor las indemnizaciones derivadas del despido incausado.”</a:t>
            </a:r>
            <a:br>
              <a:rPr lang="es-AR" sz="2400" smtClean="0"/>
            </a:br>
            <a:endParaRPr lang="es-AR" sz="2400" smtClean="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1628775"/>
            <a:ext cx="7772400" cy="3600450"/>
          </a:xfrm>
        </p:spPr>
        <p:txBody>
          <a:bodyPr rtlCol="0">
            <a:normAutofit fontScale="90000"/>
          </a:bodyPr>
          <a:lstStyle/>
          <a:p>
            <a:pPr fontAlgn="auto">
              <a:spcAft>
                <a:spcPts val="0"/>
              </a:spcAft>
              <a:defRPr/>
            </a:pPr>
            <a:r>
              <a:rPr lang="es-AR" sz="5400" b="1" dirty="0" smtClean="0"/>
              <a:t>“Sena Martin </a:t>
            </a:r>
            <a:r>
              <a:rPr lang="es-AR" sz="5400" b="1" dirty="0" err="1" smtClean="0"/>
              <a:t>Sebastian</a:t>
            </a:r>
            <a:r>
              <a:rPr lang="es-AR" sz="5400" b="1" dirty="0" smtClean="0"/>
              <a:t> c. Cazadores Cooperativa de Trabajo y otro s. despido” – CNTRAB – SALA VIII – 17/04/2012</a:t>
            </a:r>
            <a:endParaRPr lang="es-AR" sz="5400" b="1"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2 Marcador de contenido"/>
          <p:cNvSpPr>
            <a:spLocks noGrp="1"/>
          </p:cNvSpPr>
          <p:nvPr>
            <p:ph idx="1"/>
          </p:nvPr>
        </p:nvSpPr>
        <p:spPr>
          <a:xfrm>
            <a:off x="457200" y="620713"/>
            <a:ext cx="8229600" cy="5505450"/>
          </a:xfrm>
        </p:spPr>
        <p:txBody>
          <a:bodyPr/>
          <a:lstStyle/>
          <a:p>
            <a:pPr>
              <a:buFont typeface="Arial" charset="0"/>
              <a:buNone/>
            </a:pPr>
            <a:r>
              <a:rPr lang="es-AR" sz="2400" smtClean="0"/>
              <a:t>    Es responsable el consorcio demandado, en los términos del artículo 30 de la ley 20.744, porque contrató con la cooperativa de trabajo, para que ésta le proveyera servicios de vigilancia en el edificio afectado al régimen de propiedad horizontal.” </a:t>
            </a:r>
            <a:br>
              <a:rPr lang="es-AR" sz="2400" smtClean="0"/>
            </a:br>
            <a:r>
              <a:rPr lang="es-AR" sz="2400" smtClean="0"/>
              <a:t/>
            </a:r>
            <a:br>
              <a:rPr lang="es-AR" sz="2400" smtClean="0"/>
            </a:br>
            <a:r>
              <a:rPr lang="es-AR" sz="2400" smtClean="0"/>
              <a:t>“El consorcio de propietarios es una persona jurídica; un ente gestado por imperativo legal, que principia su vida jurídica al nacer el derecho de propiedad horizontal. Es en la ley 13.512 donde debe buscarse la causa fin de su existencia. Todo el abanico de funciones que le asigna al consorcio tal régimen legal está orientado a satisfacer el interés común del conjunto de los propietarios. Esta idea subyace en varios pasajes de esa ley 13.512. </a:t>
            </a:r>
            <a:br>
              <a:rPr lang="es-AR" sz="2400" smtClean="0"/>
            </a:br>
            <a:r>
              <a:rPr lang="es-AR" sz="2400" smtClean="0"/>
              <a:t/>
            </a:r>
            <a:br>
              <a:rPr lang="es-AR" sz="2400" smtClean="0"/>
            </a:br>
            <a:endParaRPr lang="es-AR" sz="2400" smtClean="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2 Marcador de contenido"/>
          <p:cNvSpPr>
            <a:spLocks noGrp="1"/>
          </p:cNvSpPr>
          <p:nvPr>
            <p:ph idx="1"/>
          </p:nvPr>
        </p:nvSpPr>
        <p:spPr>
          <a:xfrm>
            <a:off x="457200" y="620713"/>
            <a:ext cx="8229600" cy="5903912"/>
          </a:xfrm>
        </p:spPr>
        <p:txBody>
          <a:bodyPr/>
          <a:lstStyle/>
          <a:p>
            <a:pPr>
              <a:buFont typeface="Arial" charset="0"/>
              <a:buNone/>
            </a:pPr>
            <a:r>
              <a:rPr lang="es-AR" sz="2400" smtClean="0"/>
              <a:t>      Así, ésta alude al “beneficio común” en el Art. 2 º inciso e) “in fine”; al “aprovechamiento común” en el Art. 9 º inc. a) y al “interés común” en el primer párrafo del artículo 10. Con esa impronta central, puede postularse que el consorcio fue ideado sustancialmente para realizar actos enderezados hacia el interés común, finalidad que se traduce en la búsqueda de “seguridad”, “salubridad”, “comodidad” y optimización y racionalización de los recursos y los gastos que requiere el desarrollo de la vida consorcial (arg. artículos 8º, primero y segundo párrafos, y 9º, inciso a, de la ley 13.512). Estas metas, que corporizan la utilidad común, son la vara con la que, por otra parte, deben apreciarse los alcances de la aptitud jurídica del ente (Conf. Alterini, Jorge Horacio y Vázquez, Gabriela Alejandra, “Reafirmación de la personalidad del consorcio y su capacidad para adquirir bienes”, LL, 2007-C, Pág.1076).” </a:t>
            </a:r>
            <a:br>
              <a:rPr lang="es-AR" sz="2400" smtClean="0"/>
            </a:br>
            <a:r>
              <a:rPr lang="es-AR" sz="2400" smtClean="0"/>
              <a:t/>
            </a:r>
            <a:br>
              <a:rPr lang="es-AR" sz="2400" smtClean="0"/>
            </a:br>
            <a:r>
              <a:rPr lang="es-AR" sz="240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400" b="1" dirty="0" smtClean="0">
                <a:effectLst>
                  <a:outerShdw blurRad="38100" dist="38100" dir="2700000" algn="tl">
                    <a:srgbClr val="C0C0C0"/>
                  </a:outerShdw>
                </a:effectLst>
                <a:latin typeface="Century Gothic" pitchFamily="34" charset="0"/>
              </a:rPr>
              <a:t>RAMA DE TRANSPORTISTAS CLEARING Y POSTALES</a:t>
            </a:r>
            <a:r>
              <a:rPr lang="es-ES" sz="6000" b="1" dirty="0" smtClean="0">
                <a:effectLst>
                  <a:outerShdw blurRad="38100" dist="38100" dir="2700000" algn="tl">
                    <a:srgbClr val="C0C0C0"/>
                  </a:outerShdw>
                </a:effectLst>
                <a:latin typeface="Century Gothic" pitchFamily="34" charset="0"/>
              </a:rPr>
              <a:t> </a:t>
            </a:r>
            <a:r>
              <a:rPr lang="es-ES" sz="6000" dirty="0" smtClean="0">
                <a:solidFill>
                  <a:srgbClr val="5F5F5F"/>
                </a:solidFill>
                <a:effectLst>
                  <a:outerShdw blurRad="38100" dist="38100" dir="2700000" algn="tl">
                    <a:srgbClr val="C0C0C0"/>
                  </a:outerShdw>
                </a:effectLst>
                <a:latin typeface="Century Gothic" pitchFamily="34" charset="0"/>
              </a:rPr>
              <a:t> </a:t>
            </a:r>
          </a:p>
        </p:txBody>
      </p:sp>
      <p:sp>
        <p:nvSpPr>
          <p:cNvPr id="27650" name="Rectangle 3"/>
          <p:cNvSpPr>
            <a:spLocks noGrp="1" noChangeArrowheads="1"/>
          </p:cNvSpPr>
          <p:nvPr>
            <p:ph idx="4294967295"/>
          </p:nvPr>
        </p:nvSpPr>
        <p:spPr>
          <a:xfrm>
            <a:off x="760413" y="1858963"/>
            <a:ext cx="8383587" cy="4164012"/>
          </a:xfrm>
        </p:spPr>
        <p:txBody>
          <a:bodyPr lIns="0" tIns="0" rIns="0" bIns="0"/>
          <a:lstStyle/>
          <a:p>
            <a:pPr>
              <a:buFontTx/>
              <a:buNone/>
            </a:pPr>
            <a:r>
              <a:rPr lang="es-AR" sz="3600" smtClean="0"/>
              <a:t>     </a:t>
            </a:r>
            <a:r>
              <a:rPr lang="es-AR" sz="2400" smtClean="0"/>
              <a:t>Los trabajadores por conformar y rendir los remitos y toda otra documentación correspondiente como le fuera ordenado y manejar bultos, percibirá un adicional de un quince por ciento (15%), sobre el salario básico de la categoría de chofer de primera el que integrará el salario básico a todos sus efectos. </a:t>
            </a:r>
          </a:p>
          <a:p>
            <a:pPr>
              <a:buFontTx/>
              <a:buNone/>
            </a:pPr>
            <a:r>
              <a:rPr lang="es-AR" sz="2400" smtClean="0"/>
              <a:t>   El adicional de especialidad se aplicará además, sobre los valores de comida y viatico especial.</a:t>
            </a:r>
            <a:endParaRPr lang="es-ES" sz="2400" b="1"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2 Marcador de contenido"/>
          <p:cNvSpPr>
            <a:spLocks noGrp="1"/>
          </p:cNvSpPr>
          <p:nvPr>
            <p:ph idx="1"/>
          </p:nvPr>
        </p:nvSpPr>
        <p:spPr>
          <a:xfrm>
            <a:off x="457200" y="620713"/>
            <a:ext cx="8229600" cy="5505450"/>
          </a:xfrm>
        </p:spPr>
        <p:txBody>
          <a:bodyPr/>
          <a:lstStyle/>
          <a:p>
            <a:pPr>
              <a:buFont typeface="Arial" charset="0"/>
              <a:buNone/>
            </a:pPr>
            <a:r>
              <a:rPr lang="es-AR" sz="2400" smtClean="0"/>
              <a:t>     “Los servicios de vigilancia, tanto de las partes y cosas comunes del edificio como de las personas que habitan en él, constituye una actividad normal y específica propia del consorcio de propietarios de la ley 13.512, una de cuyas finalidades consiste en arbitrar los medios tendientes a que la vida comunitaria sea segura para los consorcistas, tanto en el plano personal como en el plano patrimonial. Lo expuesto es virtualmente confirmado por las prescripciones del Estatuto de Encargados de Casa de Renta (ley 12.981), que comprende al personal que desempeña tareas en los edificios sujetos a la ley 13.512, ya que su artículo 2° alude, entre otras, a las tareas de cuidado y vigilancia.” </a:t>
            </a:r>
            <a:br>
              <a:rPr lang="es-AR" sz="2400" smtClean="0"/>
            </a:br>
            <a:r>
              <a:rPr lang="es-AR" sz="2400" smtClean="0"/>
              <a:t/>
            </a:r>
            <a:br>
              <a:rPr lang="es-AR" sz="2400" smtClean="0"/>
            </a:br>
            <a:endParaRPr lang="es-AR" sz="2400" smtClean="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2 Marcador de contenido"/>
          <p:cNvSpPr>
            <a:spLocks noGrp="1"/>
          </p:cNvSpPr>
          <p:nvPr>
            <p:ph idx="1"/>
          </p:nvPr>
        </p:nvSpPr>
        <p:spPr>
          <a:xfrm>
            <a:off x="457200" y="620713"/>
            <a:ext cx="8229600" cy="5505450"/>
          </a:xfrm>
        </p:spPr>
        <p:txBody>
          <a:bodyPr/>
          <a:lstStyle/>
          <a:p>
            <a:pPr>
              <a:buFont typeface="Arial" charset="0"/>
              <a:buNone/>
            </a:pPr>
            <a:r>
              <a:rPr lang="es-AR" sz="2400" smtClean="0"/>
              <a:t>   “El actor prestó tareas, personalmente, con dedicación habitual y de acuerdo a las instrucciones que se le imparían en el consorcio, a cambio de una suma de dinero. A mi modo de ver constituyen prueba testifical idónea de que se trataba de una verdadera relación en subordinación. Sobre la base de todo lo expresado, entiendo que la cooperativa, no obstante encontrarse formalmente constituida y autorizada para funcionar como tal, ha utilizado en forma desviada este tipo asociativo para poder aprovechar así su estructura formal y eludir la aplicación de normas </a:t>
            </a:r>
            <a:r>
              <a:rPr lang="es-AR" sz="2400" b="1" smtClean="0"/>
              <a:t>laborales</a:t>
            </a:r>
            <a:r>
              <a:rPr lang="es-AR" sz="2400" smtClean="0"/>
              <a:t> y de seguridad social, en perjuicio del trabajador (art. 14 de la Ley de Contrato de Trabajo). </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2 Marcador de contenido"/>
          <p:cNvSpPr>
            <a:spLocks noGrp="1"/>
          </p:cNvSpPr>
          <p:nvPr>
            <p:ph idx="1"/>
          </p:nvPr>
        </p:nvSpPr>
        <p:spPr>
          <a:xfrm>
            <a:off x="457200" y="620713"/>
            <a:ext cx="8229600" cy="5505450"/>
          </a:xfrm>
        </p:spPr>
        <p:txBody>
          <a:bodyPr/>
          <a:lstStyle/>
          <a:p>
            <a:pPr>
              <a:buFont typeface="Arial" charset="0"/>
              <a:buNone/>
            </a:pPr>
            <a:r>
              <a:rPr lang="es-AR" sz="2400" smtClean="0"/>
              <a:t>       Si bien es cierto que, en numerosos precedentes, he votado declarando la solidaridad de las cooperativas con las empresas que las usan de proveedoras de mano de obra, con fundamento en el art. 29 de la Ley de Contrato de Trabajo, y el Dr. Catardo lo hace con base en el art. 30 de la L.C.T., habida cuenta de que en definitiva se arriba a la misma conclusión condenando a ambas codemandadas es que adhiero a su voto por compartirlo.” </a:t>
            </a:r>
            <a:br>
              <a:rPr lang="es-AR" sz="2400" smtClean="0"/>
            </a:br>
            <a:r>
              <a:rPr lang="es-AR" sz="2400" smtClean="0"/>
              <a:t/>
            </a:r>
            <a:br>
              <a:rPr lang="es-AR" sz="2400" smtClean="0"/>
            </a:br>
            <a:endParaRPr lang="es-AR" sz="2400" smtClean="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3 Título"/>
          <p:cNvSpPr>
            <a:spLocks noGrp="1"/>
          </p:cNvSpPr>
          <p:nvPr>
            <p:ph type="ctrTitle"/>
          </p:nvPr>
        </p:nvSpPr>
        <p:spPr>
          <a:xfrm>
            <a:off x="685800" y="1628775"/>
            <a:ext cx="7772400" cy="3600450"/>
          </a:xfrm>
        </p:spPr>
        <p:txBody>
          <a:bodyPr/>
          <a:lstStyle/>
          <a:p>
            <a:r>
              <a:rPr lang="pt-BR" sz="5400" b="1" smtClean="0"/>
              <a:t>“Aguirre Susana Margarita c/ I.S.S. Argentina S.A. s/ despido” – CNTRAB – SALA I – 29/05/2012</a:t>
            </a:r>
            <a:endParaRPr lang="es-AR" sz="5400" b="1" smtClean="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2 Marcador de contenido"/>
          <p:cNvSpPr>
            <a:spLocks noGrp="1"/>
          </p:cNvSpPr>
          <p:nvPr>
            <p:ph idx="1"/>
          </p:nvPr>
        </p:nvSpPr>
        <p:spPr>
          <a:xfrm>
            <a:off x="457200" y="620713"/>
            <a:ext cx="8229600" cy="5505450"/>
          </a:xfrm>
        </p:spPr>
        <p:txBody>
          <a:bodyPr/>
          <a:lstStyle/>
          <a:p>
            <a:pPr>
              <a:buFont typeface="Arial" charset="0"/>
              <a:buNone/>
            </a:pPr>
            <a:r>
              <a:rPr lang="es-AR" sz="2400" smtClean="0"/>
              <a:t>       Respecto de la redacción del telegrama y sus consecuencias, debo destacar que al poner a disposición la liquidación final y los certificados del art. 80 de la Ley de Contrato de Trabajo, se sobreentiende que se tuvo por finalizada la relación. No existe otra oportunidad en la que se le ofrezca al trabajador una liquidación final y -salvo petición del trabajador en la que medien causas razonables (art. 80 2do. párrafo)-, los certificados de trabajo sólo se ofrecen al culminar toda relación </a:t>
            </a:r>
            <a:r>
              <a:rPr lang="es-AR" sz="2400" b="1" smtClean="0"/>
              <a:t>laboral</a:t>
            </a:r>
            <a:r>
              <a:rPr lang="es-AR" sz="2400" smtClean="0"/>
              <a:t>. </a:t>
            </a:r>
            <a:br>
              <a:rPr lang="es-AR" sz="2400" smtClean="0"/>
            </a:br>
            <a:r>
              <a:rPr lang="es-AR" sz="2400" smtClean="0"/>
              <a:t/>
            </a:r>
            <a:br>
              <a:rPr lang="es-AR" sz="2400" smtClean="0"/>
            </a:br>
            <a:endParaRPr lang="es-AR" sz="2400" smtClean="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2 Marcador de contenido"/>
          <p:cNvSpPr>
            <a:spLocks noGrp="1"/>
          </p:cNvSpPr>
          <p:nvPr>
            <p:ph idx="1"/>
          </p:nvPr>
        </p:nvSpPr>
        <p:spPr>
          <a:xfrm>
            <a:off x="457200" y="620713"/>
            <a:ext cx="8229600" cy="5505450"/>
          </a:xfrm>
        </p:spPr>
        <p:txBody>
          <a:bodyPr/>
          <a:lstStyle/>
          <a:p>
            <a:pPr>
              <a:buFont typeface="Arial" charset="0"/>
              <a:buNone/>
            </a:pPr>
            <a:r>
              <a:rPr lang="es-AR" sz="2400" smtClean="0"/>
              <a:t>     Por ello, resulta lógico colegir que las mentadas puestas a disposición indiquen el despido directo sin expresión de causa. Como consecuencia, y con especial atención a la directriz vertida por el art. 234 LCT que reza que “el despido no podrá ser retractado salvo acuerdo de partes” concluyo que, ante la misiva de la actora…donde deja en claro que no consiente la retractación respecto de la decisión rupturista, el despido resultó directo e injustificado. Esta tesitura encuentra respaldo en la naturaleza de la determinación de finalizar la relación, que es unilateral y recepticia. Por ello, su ingreso en la esfera de conocimiento de la contraparte determina su efectivización y, como en todo contrato bilateral, su resurgir sólo puede efectivizarse con el consentimiento de ambas partes.”</a:t>
            </a:r>
            <a:br>
              <a:rPr lang="es-AR" sz="2400" smtClean="0"/>
            </a:br>
            <a:r>
              <a:rPr lang="es-AR" sz="2400" smtClean="0"/>
              <a:t/>
            </a:r>
            <a:br>
              <a:rPr lang="es-AR" sz="2400" smtClean="0"/>
            </a:br>
            <a:endParaRPr lang="es-AR" sz="2400" smtClean="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3 Título"/>
          <p:cNvSpPr>
            <a:spLocks noGrp="1"/>
          </p:cNvSpPr>
          <p:nvPr>
            <p:ph type="ctrTitle"/>
          </p:nvPr>
        </p:nvSpPr>
        <p:spPr>
          <a:xfrm>
            <a:off x="685800" y="1628775"/>
            <a:ext cx="7772400" cy="3600450"/>
          </a:xfrm>
        </p:spPr>
        <p:txBody>
          <a:bodyPr/>
          <a:lstStyle/>
          <a:p>
            <a:r>
              <a:rPr lang="es-AR" sz="5400" b="1" smtClean="0"/>
              <a:t>“Agudo, Ramiro Ignacio c. Formatos Eficientes S.A. s. despido” – CNTRAB – SALA VIII – 30/05/2012</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2 Marcador de contenido"/>
          <p:cNvSpPr>
            <a:spLocks noGrp="1"/>
          </p:cNvSpPr>
          <p:nvPr>
            <p:ph idx="1"/>
          </p:nvPr>
        </p:nvSpPr>
        <p:spPr>
          <a:xfrm>
            <a:off x="457200" y="620713"/>
            <a:ext cx="8229600" cy="5505450"/>
          </a:xfrm>
        </p:spPr>
        <p:txBody>
          <a:bodyPr/>
          <a:lstStyle/>
          <a:p>
            <a:pPr>
              <a:buFont typeface="Arial" charset="0"/>
              <a:buNone/>
            </a:pPr>
            <a:r>
              <a:rPr lang="es-AR" sz="2400" smtClean="0"/>
              <a:t>      Si bien al momento de contestar la demanda la accionada dijo haber acompañado documental firmada por el actor, en la cual se detallaba los procedimientos que debía cumplir a fin de garantizar la seguridad de la sucursal a su cargo, no surge de ellos procedimientos a seguir a fin de proteger los bienes del empleador, ni tampoco las exigencias que se deben cumplir al momento del cierre de la tienda. En nada empece que el actor al efectuar el descargo correspondiente relatara la secuencia de sus movimientos antes de retirarse de la tienda, ya que no se contradicen con procedimientos de seguridad exigidos por la demandada.”</a:t>
            </a:r>
            <a:br>
              <a:rPr lang="es-AR" sz="2400" smtClean="0"/>
            </a:br>
            <a:r>
              <a:rPr lang="es-AR" sz="2400" smtClean="0"/>
              <a:t/>
            </a:r>
            <a:br>
              <a:rPr lang="es-AR" sz="2400" smtClean="0"/>
            </a:br>
            <a:r>
              <a:rPr lang="es-AR" sz="2400" smtClean="0"/>
              <a:t/>
            </a:r>
            <a:br>
              <a:rPr lang="es-AR" sz="2400" smtClean="0"/>
            </a:br>
            <a:r>
              <a:rPr lang="es-AR" sz="2400" smtClean="0"/>
              <a:t/>
            </a:r>
            <a:br>
              <a:rPr lang="es-AR" sz="2400" smtClean="0"/>
            </a:br>
            <a:endParaRPr lang="es-AR" sz="2400" smtClean="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2 Marcador de contenido"/>
          <p:cNvSpPr>
            <a:spLocks noGrp="1"/>
          </p:cNvSpPr>
          <p:nvPr>
            <p:ph idx="1"/>
          </p:nvPr>
        </p:nvSpPr>
        <p:spPr>
          <a:xfrm>
            <a:off x="468313" y="692150"/>
            <a:ext cx="8229600" cy="5505450"/>
          </a:xfrm>
        </p:spPr>
        <p:txBody>
          <a:bodyPr/>
          <a:lstStyle/>
          <a:p>
            <a:pPr>
              <a:buFont typeface="Arial" charset="0"/>
              <a:buNone/>
            </a:pPr>
            <a:r>
              <a:rPr lang="es-AR" sz="2400" smtClean="0"/>
              <a:t>     “Respecto a la queja relativa a la multa prevista en el artículo 2 de la Ley 25.323 es parcialmente procedente. Finalizado el sumario en el que la empleadora no probara los cargos reprochados al actor, debió abstenerse de despedirlo pero, como lo hizo, deberá acarrear con las consecuencias de ello. Es decir, una vez intimada por el actor a que abonara la liquidación final, y ante la conducta reticente de aquélla, debió iniciar las presentes actuaciones tendientes al cobro de las indemnizaciones no abonadas oportunamente.”</a:t>
            </a:r>
            <a:br>
              <a:rPr lang="es-AR" sz="2400" smtClean="0"/>
            </a:br>
            <a:r>
              <a:rPr lang="es-AR" sz="2400" smtClean="0"/>
              <a:t/>
            </a:r>
            <a:br>
              <a:rPr lang="es-AR" sz="2400" smtClean="0"/>
            </a:br>
            <a:r>
              <a:rPr lang="es-AR" sz="2400" smtClean="0"/>
              <a:t/>
            </a:r>
            <a:br>
              <a:rPr lang="es-AR" sz="2400" smtClean="0"/>
            </a:br>
            <a:endParaRPr lang="es-AR" sz="2400" smtClean="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3 Título"/>
          <p:cNvSpPr>
            <a:spLocks noGrp="1"/>
          </p:cNvSpPr>
          <p:nvPr>
            <p:ph type="ctrTitle"/>
          </p:nvPr>
        </p:nvSpPr>
        <p:spPr>
          <a:xfrm>
            <a:off x="685800" y="1628775"/>
            <a:ext cx="7772400" cy="3600450"/>
          </a:xfrm>
        </p:spPr>
        <p:txBody>
          <a:bodyPr/>
          <a:lstStyle/>
          <a:p>
            <a:r>
              <a:rPr lang="es-AR" sz="5400" b="1" smtClean="0"/>
              <a:t>““Coderch Viviana Patricia c/ Oracle Argentina S.A. s/ despido” – CNTRAB – SALA VII – 16/05/2012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400" b="1" dirty="0" smtClean="0">
                <a:effectLst>
                  <a:outerShdw blurRad="38100" dist="38100" dir="2700000" algn="tl">
                    <a:srgbClr val="C0C0C0"/>
                  </a:outerShdw>
                </a:effectLst>
                <a:latin typeface="Century Gothic" pitchFamily="34" charset="0"/>
              </a:rPr>
              <a:t>RAMA DE TRANSPORTISTAS CLEARING Y POSTALES</a:t>
            </a:r>
            <a:r>
              <a:rPr lang="es-ES" sz="5500" b="1" dirty="0" smtClean="0">
                <a:effectLst>
                  <a:outerShdw blurRad="38100" dist="38100" dir="2700000" algn="tl">
                    <a:srgbClr val="C0C0C0"/>
                  </a:outerShdw>
                </a:effectLst>
                <a:latin typeface="Century Gothic" pitchFamily="34" charset="0"/>
              </a:rPr>
              <a:t>  </a:t>
            </a:r>
          </a:p>
        </p:txBody>
      </p:sp>
      <p:sp>
        <p:nvSpPr>
          <p:cNvPr id="28674" name="Rectangle 3"/>
          <p:cNvSpPr>
            <a:spLocks noGrp="1" noChangeArrowheads="1"/>
          </p:cNvSpPr>
          <p:nvPr>
            <p:ph idx="4294967295"/>
          </p:nvPr>
        </p:nvSpPr>
        <p:spPr>
          <a:xfrm>
            <a:off x="760413" y="1379538"/>
            <a:ext cx="8383587" cy="4525962"/>
          </a:xfrm>
        </p:spPr>
        <p:txBody>
          <a:bodyPr lIns="0" tIns="0" rIns="0" bIns="0"/>
          <a:lstStyle/>
          <a:p>
            <a:pPr>
              <a:buFontTx/>
              <a:buNone/>
            </a:pPr>
            <a:r>
              <a:rPr lang="es-AR" sz="3600" smtClean="0"/>
              <a:t>     </a:t>
            </a:r>
            <a:r>
              <a:rPr lang="es-AR" sz="2800" b="1" smtClean="0"/>
              <a:t>Distribuidor domiciliario</a:t>
            </a:r>
            <a:r>
              <a:rPr lang="es-AR" sz="2800" smtClean="0"/>
              <a:t>: percibirá un adicional de un diez por ciento (10%), sobre el salario básico de la categoría de distribuidor domiciliario el que integrará el salario básico a todos sus efectos. El adicional de especialidad se aplicará además sobre los valores establecidos en los ítems 4.1.12 (comida) y 4.1.13 (viático especial).</a:t>
            </a:r>
            <a:endParaRPr lang="es-ES" sz="2800" b="1" smtClean="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2 Marcador de contenido"/>
          <p:cNvSpPr>
            <a:spLocks noGrp="1"/>
          </p:cNvSpPr>
          <p:nvPr>
            <p:ph idx="1"/>
          </p:nvPr>
        </p:nvSpPr>
        <p:spPr>
          <a:xfrm>
            <a:off x="468313" y="692150"/>
            <a:ext cx="8229600" cy="5505450"/>
          </a:xfrm>
        </p:spPr>
        <p:txBody>
          <a:bodyPr/>
          <a:lstStyle/>
          <a:p>
            <a:pPr>
              <a:buFont typeface="Arial" charset="0"/>
              <a:buNone/>
            </a:pPr>
            <a:r>
              <a:rPr lang="es-AR" sz="2400" smtClean="0"/>
              <a:t>“El sentenciante de grado ha reconocido que el celular y la notebook se tratan de elementos necesarios para el cumplimiento del trabajo de la actora –nótese que era consultora-, y que de las declaraciones que se han tenido en cuenta para resolver la cuestión que se ventila, se desprende que también lo era la conexión a Internet. En este sentido, tengo dicho en oportunidad de comentar un fallo de la Sala X </a:t>
            </a:r>
            <a:r>
              <a:rPr lang="es-AR" sz="2800" smtClean="0">
                <a:hlinkClick r:id="rId2" action="ppaction://hlinkfile"/>
              </a:rPr>
              <a:t>“González c/Modulec y otro s/ despido” [Fallo en extenso: elDial.com - AA24CE]</a:t>
            </a:r>
            <a:r>
              <a:rPr lang="es-AR" sz="2800" smtClean="0"/>
              <a:t> </a:t>
            </a:r>
            <a:r>
              <a:rPr lang="es-AR" sz="2400" smtClean="0"/>
              <a:t>que –en el caso, el teléfono celular– resulta un gasto inevitable, que la empresa decidió cubrir para dar confortabilidad a un dependiente de jerarquía. </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2 Marcador de contenido"/>
          <p:cNvSpPr>
            <a:spLocks noGrp="1"/>
          </p:cNvSpPr>
          <p:nvPr>
            <p:ph idx="1"/>
          </p:nvPr>
        </p:nvSpPr>
        <p:spPr>
          <a:xfrm>
            <a:off x="468313" y="692150"/>
            <a:ext cx="8229600" cy="5505450"/>
          </a:xfrm>
        </p:spPr>
        <p:txBody>
          <a:bodyPr/>
          <a:lstStyle/>
          <a:p>
            <a:pPr>
              <a:buFont typeface="Arial" charset="0"/>
              <a:buNone/>
            </a:pPr>
            <a:r>
              <a:rPr lang="es-AR" sz="2400" smtClean="0"/>
              <a:t>    Evitar dicho gasto por parte del dependiente y asumirlo como propio, fue lo que llevó a concluir la naturaleza remuneratoria de dichos elementos y a ello se sumó el hecho de que los mismos eran utilizados más allá del trabajo –reparo en las declaraciones testimoniales transcriptas por el sentenciante de grado–, habiendo sido directamente incorporados a su mundo extralaboral. (Conf. Estela Milagros Ferreirós, “El automóvil y el teléfono celular como parte integrante de la remuneración de un trabajador” Nota a Fallo. Errepar, N° 232, dic.04 T XVIII, 1255). Por todo ello, considero que el teléfono celular ha configurado para la actora una ventaja patrimonial, adquiriendo la consideración de la contraprestación y quedando por lo tanto, aprehendida en el contrato, como elemento esencial del mismo: la remuneración.”</a:t>
            </a:r>
            <a:br>
              <a:rPr lang="es-AR" sz="2400" smtClean="0"/>
            </a:br>
            <a:r>
              <a:rPr lang="es-AR" sz="2400" smtClean="0"/>
              <a:t/>
            </a:r>
            <a:br>
              <a:rPr lang="es-AR" sz="2400" smtClean="0"/>
            </a:br>
            <a:endParaRPr lang="es-AR" sz="2400" smtClean="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2 Marcador de contenido"/>
          <p:cNvSpPr>
            <a:spLocks noGrp="1"/>
          </p:cNvSpPr>
          <p:nvPr>
            <p:ph idx="1"/>
          </p:nvPr>
        </p:nvSpPr>
        <p:spPr>
          <a:xfrm>
            <a:off x="468313" y="692150"/>
            <a:ext cx="8229600" cy="5505450"/>
          </a:xfrm>
        </p:spPr>
        <p:txBody>
          <a:bodyPr/>
          <a:lstStyle/>
          <a:p>
            <a:pPr>
              <a:buFont typeface="Arial" charset="0"/>
              <a:buNone/>
            </a:pPr>
            <a:r>
              <a:rPr lang="es-AR" sz="2400" smtClean="0"/>
              <a:t>“…también tendrá favorable acogida el rubro “medicina prepaga”. En efecto, el art. 103 bis LCT, en su inciso d), califica como beneficios </a:t>
            </a:r>
            <a:r>
              <a:rPr lang="es-AR" sz="2400" b="1" smtClean="0"/>
              <a:t>sociales</a:t>
            </a:r>
            <a:r>
              <a:rPr lang="es-AR" sz="2400" smtClean="0"/>
              <a:t> a los reintegros de gastos médicos contra la entrega de comprobantes. Sin embargo, advierto que en autos no se ha alegado la existencia de tales reintegros, sino por el contrario, un pago mensual fijo que la demandada efectuaba a fin de que el actor gozara de los servicios médicos de la empresa de medicina prepaga. Siendo ello así, el monto en cuestión no es otra cosa que salario abonado en especie, en tanto no se advierte que dicha suma tenga otra causa que la prestación efectiva de servicios de la accionante a favor de la demandada, en el marco del contrato de trabajo que los vinculaba.”</a:t>
            </a:r>
            <a:br>
              <a:rPr lang="es-AR" sz="2400" smtClean="0"/>
            </a:br>
            <a:r>
              <a:rPr lang="es-AR" sz="2400" smtClean="0"/>
              <a:t/>
            </a:r>
            <a:br>
              <a:rPr lang="es-AR" sz="2400" smtClean="0"/>
            </a:br>
            <a:endParaRPr lang="es-AR" sz="2400" smtClean="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2 Marcador de contenido"/>
          <p:cNvSpPr>
            <a:spLocks noGrp="1"/>
          </p:cNvSpPr>
          <p:nvPr>
            <p:ph idx="1"/>
          </p:nvPr>
        </p:nvSpPr>
        <p:spPr>
          <a:xfrm>
            <a:off x="468313" y="692150"/>
            <a:ext cx="8229600" cy="5505450"/>
          </a:xfrm>
        </p:spPr>
        <p:txBody>
          <a:bodyPr/>
          <a:lstStyle/>
          <a:p>
            <a:pPr>
              <a:buFont typeface="Arial" charset="0"/>
              <a:buNone/>
            </a:pPr>
            <a:r>
              <a:rPr lang="es-AR" sz="2400" smtClean="0"/>
              <a:t/>
            </a:r>
            <a:br>
              <a:rPr lang="es-AR" sz="2400" smtClean="0"/>
            </a:br>
            <a:r>
              <a:rPr lang="es-AR" sz="2400" smtClean="0"/>
              <a:t>“Por los mismos fundamentos pero en sentido contrario, será desestimado el rubro “Banda Ancha”, dado que la perito contadora informó que sí se efectuaban los reintegros por parte de la empresa, contra entrega de los comprobantes correspondientes.”</a:t>
            </a:r>
            <a:br>
              <a:rPr lang="es-AR" sz="2400" smtClean="0"/>
            </a:br>
            <a:r>
              <a:rPr lang="es-AR" sz="2400" smtClean="0"/>
              <a:t/>
            </a:r>
            <a:br>
              <a:rPr lang="es-AR" sz="2400" smtClean="0"/>
            </a:br>
            <a:r>
              <a:rPr lang="es-AR" sz="2400" smtClean="0"/>
              <a:t>“Tampoco tendrá favorable acogida el rubro “computadora notebook”, dado que la accionante no ha justificado la causa de la suma de $ 250 consignada en la demanda, por lo que dada su imprecisión debe ser desestimada (conf. arts. 65 L.O., 18 de la Constitución Nacional y 499 del código Civil).”</a:t>
            </a:r>
            <a:br>
              <a:rPr lang="es-AR" sz="2400" smtClean="0"/>
            </a:br>
            <a:r>
              <a:rPr lang="es-AR" sz="2400" smtClean="0"/>
              <a:t/>
            </a:r>
            <a:br>
              <a:rPr lang="es-AR" sz="2400" smtClean="0"/>
            </a:br>
            <a:r>
              <a:rPr lang="es-AR" sz="2400" smtClean="0"/>
              <a:t/>
            </a:r>
            <a:br>
              <a:rPr lang="es-AR" sz="2400" smtClean="0"/>
            </a:br>
            <a:r>
              <a:rPr lang="es-AR" sz="2400" smtClean="0"/>
              <a:t/>
            </a:r>
            <a:br>
              <a:rPr lang="es-AR" sz="2400" smtClean="0"/>
            </a:br>
            <a:endParaRPr lang="es-AR" sz="2400" smtClean="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1628775"/>
            <a:ext cx="7772400" cy="3600450"/>
          </a:xfrm>
        </p:spPr>
        <p:txBody>
          <a:bodyPr rtlCol="0">
            <a:normAutofit fontScale="90000"/>
          </a:bodyPr>
          <a:lstStyle/>
          <a:p>
            <a:pPr fontAlgn="auto">
              <a:spcAft>
                <a:spcPts val="0"/>
              </a:spcAft>
              <a:defRPr/>
            </a:pPr>
            <a:r>
              <a:rPr lang="es-AR" sz="5400" b="1" dirty="0" smtClean="0"/>
              <a:t>“</a:t>
            </a:r>
            <a:r>
              <a:rPr lang="es-AR" sz="5400" b="1" dirty="0" err="1" smtClean="0"/>
              <a:t>Fernandez</a:t>
            </a:r>
            <a:r>
              <a:rPr lang="es-AR" sz="5400" b="1" dirty="0" smtClean="0"/>
              <a:t> </a:t>
            </a:r>
            <a:r>
              <a:rPr lang="es-AR" sz="5400" b="1" dirty="0" err="1" smtClean="0"/>
              <a:t>Mirta</a:t>
            </a:r>
            <a:r>
              <a:rPr lang="es-AR" sz="5400" b="1" dirty="0" smtClean="0"/>
              <a:t> Soledad c/ Radio Victoria Fueguina S.A. s/ </a:t>
            </a:r>
            <a:r>
              <a:rPr lang="es-AR" sz="5400" b="1" dirty="0" err="1" smtClean="0"/>
              <a:t>indemn</a:t>
            </a:r>
            <a:r>
              <a:rPr lang="es-AR" sz="5400" b="1" dirty="0" smtClean="0"/>
              <a:t>. por fallecimiento” – CNTRAB – SALA V – 17/05/2012</a:t>
            </a:r>
            <a:endParaRPr lang="es-AR" sz="5400" b="1"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2 Marcador de contenido"/>
          <p:cNvSpPr>
            <a:spLocks noGrp="1"/>
          </p:cNvSpPr>
          <p:nvPr>
            <p:ph idx="1"/>
          </p:nvPr>
        </p:nvSpPr>
        <p:spPr>
          <a:xfrm>
            <a:off x="468313" y="692150"/>
            <a:ext cx="8229600" cy="5505450"/>
          </a:xfrm>
        </p:spPr>
        <p:txBody>
          <a:bodyPr/>
          <a:lstStyle/>
          <a:p>
            <a:pPr>
              <a:buFont typeface="Arial" charset="0"/>
              <a:buNone/>
            </a:pPr>
            <a:r>
              <a:rPr lang="es-AR" sz="2400" smtClean="0"/>
              <a:t/>
            </a:r>
            <a:br>
              <a:rPr lang="es-AR" sz="2400" smtClean="0"/>
            </a:br>
            <a:r>
              <a:rPr lang="es-AR" sz="2400" smtClean="0"/>
              <a:t>En el antecedente </a:t>
            </a:r>
            <a:r>
              <a:rPr lang="es-AR" sz="2400" smtClean="0">
                <a:hlinkClick r:id="rId2" action="ppaction://hlinkfile"/>
              </a:rPr>
              <a:t>“Acosta” </a:t>
            </a:r>
            <a:r>
              <a:rPr lang="es-AR" sz="2400" smtClean="0"/>
              <a:t>(indemnización art. 248, LCT), se sostuvo que “...Sobre el punto el art. 252 RCT -conforme ley 24.347- dispone claramente que ‘Concedido el beneficio o vencido el plazo, el contrato de trabajo quedará extinguido...’ y tal expresión debe ser entendida como que el vínculo se extingue de ‘pleno derecho’ por el sólo vencimiento del plazo establecido por la norma en cuestión o por el otorgamiento del beneficio, según lo que ocurra primero. Es más en lo que respecta al período que debe computarse a los fines reparatorios -de cualquier naturaleza- debe estarse a lo nombrado por la ley 24.347 (modificatorio del art. 253, RCT), en tanto dispone que ‘solo habrá de computarse como antigüedad el tiempo de servicio posterior al cese producido en virtud de la concesión del beneficio jubilatorio...’.”</a:t>
            </a:r>
            <a:br>
              <a:rPr lang="es-AR" sz="2400" smtClean="0"/>
            </a:br>
            <a:r>
              <a:rPr lang="es-AR" sz="2400" smtClean="0"/>
              <a:t/>
            </a:r>
            <a:br>
              <a:rPr lang="es-AR" sz="2400" smtClean="0"/>
            </a:br>
            <a:r>
              <a:rPr lang="es-AR" sz="2400" smtClean="0"/>
              <a:t>“</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2 Marcador de contenido"/>
          <p:cNvSpPr>
            <a:spLocks noGrp="1"/>
          </p:cNvSpPr>
          <p:nvPr>
            <p:ph idx="1"/>
          </p:nvPr>
        </p:nvSpPr>
        <p:spPr>
          <a:xfrm>
            <a:off x="468313" y="692150"/>
            <a:ext cx="8229600" cy="5505450"/>
          </a:xfrm>
        </p:spPr>
        <p:txBody>
          <a:bodyPr/>
          <a:lstStyle/>
          <a:p>
            <a:pPr>
              <a:buFont typeface="Arial" charset="0"/>
              <a:buNone/>
            </a:pPr>
            <a:r>
              <a:rPr lang="es-AR" sz="2400" smtClean="0"/>
              <a:t>   “La indemnización por fallecimiento, precisamente, repara un hecho que tiene su origen no en una decisión -justa o no- de la patronal, sino en un hecho diferente: la muerte del trabajador, por la causa que sea. Sentado ello, ya sea que se considere a la reparación como una suerte de seguro de vida, o como un instituto de la seguridad </a:t>
            </a:r>
            <a:r>
              <a:rPr lang="es-AR" sz="2400" b="1" smtClean="0"/>
              <a:t>social</a:t>
            </a:r>
            <a:r>
              <a:rPr lang="es-AR" sz="2400" smtClean="0"/>
              <a:t> o como una patrimonialización del tiempo de servicio (opinión esta última de Vázquez Vialard) -ver reseña en Ley de Contrato de Trabajo, Comentada, Anotada y Concordada, Jorge Rodríguez Mancini director, Tomo IV, págs. 535/536- lo cierto es que la indemnización está fijada, claramente, en una suma igual a la prevista en el art. 247 L.C.T. y que esta última -con igual claridad- está determinada por ley en una suma equivalente</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2 Marcador de contenido"/>
          <p:cNvSpPr>
            <a:spLocks noGrp="1"/>
          </p:cNvSpPr>
          <p:nvPr>
            <p:ph idx="1"/>
          </p:nvPr>
        </p:nvSpPr>
        <p:spPr>
          <a:xfrm>
            <a:off x="468313" y="692150"/>
            <a:ext cx="8229600" cy="5505450"/>
          </a:xfrm>
        </p:spPr>
        <p:txBody>
          <a:bodyPr/>
          <a:lstStyle/>
          <a:p>
            <a:pPr>
              <a:buFont typeface="Arial" charset="0"/>
              <a:buNone/>
            </a:pPr>
            <a:r>
              <a:rPr lang="es-AR" sz="2400" smtClean="0"/>
              <a:t> “…a la mitad de la prevista en el art. 245 de esta ley”. La norma tiende, pues, a que los derechohabientes que, iure proprio, acceden a esta especial reparación, reciban en definitiva la mitad de lo que hubiera recibido en vida el causante, en el caso de haber sido despedido sin justa causa.”</a:t>
            </a:r>
            <a:br>
              <a:rPr lang="es-AR" sz="2400" smtClean="0"/>
            </a:br>
            <a:r>
              <a:rPr lang="es-AR" sz="2400" smtClean="0"/>
              <a:t/>
            </a:r>
            <a:br>
              <a:rPr lang="es-AR" sz="2400" smtClean="0"/>
            </a:br>
            <a:r>
              <a:rPr lang="es-AR" sz="2400" smtClean="0"/>
              <a:t>“No cabe duda a mi juicio de que, de haber sido despedido en vida el causante hubiera correspondido aplicar el art. 245 cit. conforme lo dispuesto en el art. 253 L.C.T.; y en consecuencia, la reparación aquí perseguida debe equivaler a la del art. 247 (por lo que dispone expresamente el art. 248, todo de la L.C.T.), que reenvía a su vez (nuevamente) al art. 245 en tanto dispone que debe ser equivalente a la mitad de la prevista en esta última normativa.”</a:t>
            </a:r>
            <a:br>
              <a:rPr lang="es-AR" sz="2400" smtClean="0"/>
            </a:br>
            <a:r>
              <a:rPr lang="es-AR" sz="2400" smtClean="0"/>
              <a:t/>
            </a:r>
            <a:br>
              <a:rPr lang="es-AR" sz="2400" smtClean="0"/>
            </a:br>
            <a:r>
              <a:rPr lang="es-AR" sz="2400" smtClean="0"/>
              <a:t/>
            </a:r>
            <a:br>
              <a:rPr lang="es-AR" sz="2400" smtClean="0"/>
            </a:br>
            <a:r>
              <a:rPr lang="es-AR" sz="2400" smtClean="0"/>
              <a:t/>
            </a:r>
            <a:br>
              <a:rPr lang="es-AR" sz="2400" smtClean="0"/>
            </a:br>
            <a:endParaRPr lang="es-AR" sz="24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400" b="1" dirty="0" smtClean="0">
                <a:effectLst>
                  <a:outerShdw blurRad="38100" dist="38100" dir="2700000" algn="tl">
                    <a:srgbClr val="C0C0C0"/>
                  </a:outerShdw>
                </a:effectLst>
                <a:latin typeface="Century Gothic" pitchFamily="34" charset="0"/>
              </a:rPr>
              <a:t>RAMA DE TRANSPORTISTAS CLEARING Y POSTALES</a:t>
            </a:r>
            <a:r>
              <a:rPr lang="es-ES" sz="5500" b="1" dirty="0" smtClean="0">
                <a:effectLst>
                  <a:outerShdw blurRad="38100" dist="38100" dir="2700000" algn="tl">
                    <a:srgbClr val="C0C0C0"/>
                  </a:outerShdw>
                </a:effectLst>
                <a:latin typeface="Century Gothic" pitchFamily="34" charset="0"/>
              </a:rPr>
              <a:t>  </a:t>
            </a:r>
          </a:p>
        </p:txBody>
      </p:sp>
      <p:sp>
        <p:nvSpPr>
          <p:cNvPr id="29698" name="Rectangle 3"/>
          <p:cNvSpPr>
            <a:spLocks noGrp="1" noChangeArrowheads="1"/>
          </p:cNvSpPr>
          <p:nvPr>
            <p:ph idx="4294967295"/>
          </p:nvPr>
        </p:nvSpPr>
        <p:spPr>
          <a:xfrm>
            <a:off x="760413" y="1582738"/>
            <a:ext cx="8383587" cy="4206875"/>
          </a:xfrm>
        </p:spPr>
        <p:txBody>
          <a:bodyPr lIns="0" tIns="0" rIns="0" bIns="0"/>
          <a:lstStyle/>
          <a:p>
            <a:pPr>
              <a:buFontTx/>
              <a:buNone/>
            </a:pPr>
            <a:r>
              <a:rPr lang="es-AR" sz="3600" smtClean="0"/>
              <a:t>    </a:t>
            </a:r>
            <a:r>
              <a:rPr lang="es-AR" sz="2800" b="1" smtClean="0"/>
              <a:t>Operador de servicios</a:t>
            </a:r>
            <a:r>
              <a:rPr lang="es-AR" sz="2800" smtClean="0"/>
              <a:t>: percibirá un adicional de un 10%, sobre el salario básico de la categoría de operador de servicios el que integrará el salario básico a todos sus efectos. El adicional de especialidad  se aplicará además sobre los valores establecidos en los items 4.1.12 (comida) y 4.1.13 (viático especial</a:t>
            </a:r>
            <a:r>
              <a:rPr lang="es-AR" sz="2400" smtClean="0"/>
              <a:t>).</a:t>
            </a:r>
            <a:endParaRPr lang="es-ES" sz="2400" b="1"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RAMA RECOLECCION DE RESIDUOS</a:t>
            </a:r>
            <a:r>
              <a:rPr lang="es-ES" sz="5500" b="1" dirty="0" smtClean="0">
                <a:effectLst>
                  <a:outerShdw blurRad="38100" dist="38100" dir="2700000" algn="tl">
                    <a:srgbClr val="C0C0C0"/>
                  </a:outerShdw>
                </a:effectLst>
                <a:latin typeface="Century Gothic" pitchFamily="34" charset="0"/>
              </a:rPr>
              <a:t>   </a:t>
            </a:r>
          </a:p>
        </p:txBody>
      </p:sp>
      <p:sp>
        <p:nvSpPr>
          <p:cNvPr id="30722" name="Rectangle 3"/>
          <p:cNvSpPr>
            <a:spLocks noGrp="1" noChangeArrowheads="1"/>
          </p:cNvSpPr>
          <p:nvPr>
            <p:ph idx="4294967295"/>
          </p:nvPr>
        </p:nvSpPr>
        <p:spPr>
          <a:xfrm>
            <a:off x="760413" y="1263650"/>
            <a:ext cx="8383587" cy="4525963"/>
          </a:xfrm>
        </p:spPr>
        <p:txBody>
          <a:bodyPr lIns="0" tIns="0" rIns="0" bIns="0"/>
          <a:lstStyle/>
          <a:p>
            <a:pPr>
              <a:buFontTx/>
              <a:buNone/>
            </a:pPr>
            <a:endParaRPr lang="es-AR" sz="3600" smtClean="0"/>
          </a:p>
          <a:p>
            <a:pPr>
              <a:buFontTx/>
              <a:buNone/>
            </a:pPr>
            <a:r>
              <a:rPr lang="es-AR" sz="3600" smtClean="0"/>
              <a:t>     </a:t>
            </a:r>
            <a:r>
              <a:rPr lang="es-AR" smtClean="0"/>
              <a:t>Dada la naturaleza de la actividad y la pluralidad de las tareas que realizan,  los Conductores percibirán un plus o adicional  del 15%  sobre el básico del chofer de primera categoría establecido en el presente Convenio Colectivo de Trabajo el cual formará parte integrante del mismo a todos los efectos legales.</a:t>
            </a:r>
            <a:endParaRPr lang="es-ES" b="1"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3200" b="1" dirty="0" smtClean="0">
                <a:effectLst>
                  <a:outerShdw blurRad="38100" dist="38100" dir="2700000" algn="tl">
                    <a:srgbClr val="C0C0C0"/>
                  </a:outerShdw>
                </a:effectLst>
                <a:latin typeface="Century Gothic" pitchFamily="34" charset="0"/>
              </a:rPr>
              <a:t>RAMA RECOLECCION DE RESIDUOS   </a:t>
            </a:r>
          </a:p>
        </p:txBody>
      </p:sp>
      <p:sp>
        <p:nvSpPr>
          <p:cNvPr id="18435" name="Rectangle 3"/>
          <p:cNvSpPr>
            <a:spLocks noGrp="1" noChangeArrowheads="1"/>
          </p:cNvSpPr>
          <p:nvPr>
            <p:ph idx="4294967295"/>
          </p:nvPr>
        </p:nvSpPr>
        <p:spPr>
          <a:xfrm>
            <a:off x="760413" y="1263650"/>
            <a:ext cx="8383587" cy="4525963"/>
          </a:xfrm>
        </p:spPr>
        <p:txBody>
          <a:bodyPr lIns="0" tIns="0" rIns="0" bIns="0" rtlCol="0">
            <a:normAutofit fontScale="92500" lnSpcReduction="20000"/>
          </a:bodyPr>
          <a:lstStyle/>
          <a:p>
            <a:pPr fontAlgn="auto">
              <a:spcAft>
                <a:spcPts val="0"/>
              </a:spcAft>
              <a:buFontTx/>
              <a:buNone/>
              <a:defRPr/>
            </a:pPr>
            <a:r>
              <a:rPr lang="es-AR" sz="3600" dirty="0" smtClean="0"/>
              <a:t>   </a:t>
            </a:r>
            <a:r>
              <a:rPr lang="es-AR" sz="2800" dirty="0" smtClean="0"/>
              <a:t>Recargo especial: Sin perjuicio del plus establecido antes  los Conductores percibirán una cantidad  equivalente al 16% del salario básico diario de convenio correspondiente al conductor  de Primera Categoría en concepto de recargo diario  cuando se desempeñe o cuando realiza la tarea de conducir y/u operar los siguientes vehículos y/o equipos:</a:t>
            </a:r>
          </a:p>
          <a:p>
            <a:pPr fontAlgn="auto">
              <a:spcAft>
                <a:spcPts val="0"/>
              </a:spcAft>
              <a:buFontTx/>
              <a:buNone/>
              <a:defRPr/>
            </a:pPr>
            <a:r>
              <a:rPr lang="es-AR" sz="2800" dirty="0" smtClean="0"/>
              <a:t> a) Palas </a:t>
            </a:r>
            <a:r>
              <a:rPr lang="es-AR" sz="2800" dirty="0" err="1" smtClean="0"/>
              <a:t>tractocargadoras</a:t>
            </a:r>
            <a:r>
              <a:rPr lang="es-AR" sz="2800" dirty="0" smtClean="0"/>
              <a:t>;</a:t>
            </a:r>
          </a:p>
          <a:p>
            <a:pPr fontAlgn="auto">
              <a:spcAft>
                <a:spcPts val="0"/>
              </a:spcAft>
              <a:buFontTx/>
              <a:buNone/>
              <a:defRPr/>
            </a:pPr>
            <a:r>
              <a:rPr lang="es-AR" sz="2800" dirty="0" smtClean="0"/>
              <a:t> b) </a:t>
            </a:r>
            <a:r>
              <a:rPr lang="es-AR" sz="2800" dirty="0" err="1" smtClean="0"/>
              <a:t>Motobarredoras</a:t>
            </a:r>
            <a:r>
              <a:rPr lang="es-AR" sz="2800" dirty="0" smtClean="0"/>
              <a:t> mecánicas;</a:t>
            </a:r>
          </a:p>
          <a:p>
            <a:pPr fontAlgn="auto">
              <a:spcAft>
                <a:spcPts val="0"/>
              </a:spcAft>
              <a:buFontTx/>
              <a:buNone/>
              <a:defRPr/>
            </a:pPr>
            <a:r>
              <a:rPr lang="es-AR" sz="2800" dirty="0" smtClean="0"/>
              <a:t> c) </a:t>
            </a:r>
            <a:r>
              <a:rPr lang="es-AR" sz="2800" dirty="0" err="1" smtClean="0"/>
              <a:t>Portavolquetes</a:t>
            </a:r>
            <a:r>
              <a:rPr lang="es-AR" sz="2800" dirty="0" smtClean="0"/>
              <a:t> hidráulicos y con sistemas similares;</a:t>
            </a:r>
          </a:p>
          <a:p>
            <a:pPr fontAlgn="auto">
              <a:spcAft>
                <a:spcPts val="0"/>
              </a:spcAft>
              <a:buFontTx/>
              <a:buNone/>
              <a:defRPr/>
            </a:pPr>
            <a:r>
              <a:rPr lang="es-AR" sz="2800" dirty="0" smtClean="0"/>
              <a:t> d) Equipo </a:t>
            </a:r>
            <a:r>
              <a:rPr lang="es-AR" sz="2800" dirty="0" err="1" smtClean="0"/>
              <a:t>desobstructor</a:t>
            </a:r>
            <a:r>
              <a:rPr lang="es-AR" sz="2800" dirty="0" smtClean="0"/>
              <a:t> de bocas de tormenta;</a:t>
            </a:r>
          </a:p>
          <a:p>
            <a:pPr fontAlgn="auto">
              <a:spcAft>
                <a:spcPts val="0"/>
              </a:spcAft>
              <a:buFontTx/>
              <a:buNone/>
              <a:defRPr/>
            </a:pPr>
            <a:r>
              <a:rPr lang="es-AR" sz="2800" dirty="0" smtClean="0"/>
              <a:t> e) Tractores de arrastre de barredoras y/o acoplados con volquetes abiertos</a:t>
            </a:r>
            <a:r>
              <a:rPr lang="es-AR" sz="2000"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3200" b="1" dirty="0" smtClean="0">
                <a:effectLst>
                  <a:outerShdw blurRad="38100" dist="38100" dir="2700000" algn="tl">
                    <a:srgbClr val="C0C0C0"/>
                  </a:outerShdw>
                </a:effectLst>
                <a:latin typeface="Century Gothic" pitchFamily="34" charset="0"/>
              </a:rPr>
              <a:t>RAMA RECOLECCION DE RESIDUOS   </a:t>
            </a:r>
          </a:p>
        </p:txBody>
      </p:sp>
      <p:sp>
        <p:nvSpPr>
          <p:cNvPr id="32770" name="Rectangle 3"/>
          <p:cNvSpPr>
            <a:spLocks noGrp="1" noChangeArrowheads="1"/>
          </p:cNvSpPr>
          <p:nvPr>
            <p:ph idx="4294967295"/>
          </p:nvPr>
        </p:nvSpPr>
        <p:spPr>
          <a:xfrm>
            <a:off x="760413" y="1263650"/>
            <a:ext cx="8383587" cy="4525963"/>
          </a:xfrm>
        </p:spPr>
        <p:txBody>
          <a:bodyPr lIns="0" tIns="0" rIns="0" bIns="0"/>
          <a:lstStyle/>
          <a:p>
            <a:pPr indent="20638">
              <a:buFontTx/>
              <a:buNone/>
            </a:pPr>
            <a:r>
              <a:rPr lang="es-AR" sz="2800" smtClean="0"/>
              <a:t>f) Camión equipo regador con sistema hidráulico y de presión;</a:t>
            </a:r>
          </a:p>
          <a:p>
            <a:pPr indent="20638">
              <a:buFontTx/>
              <a:buNone/>
            </a:pPr>
            <a:r>
              <a:rPr lang="es-AR" sz="2800" smtClean="0"/>
              <a:t>g) Camión con pluma hidráulica;</a:t>
            </a:r>
          </a:p>
          <a:p>
            <a:pPr indent="20638">
              <a:buFontTx/>
              <a:buNone/>
            </a:pPr>
            <a:r>
              <a:rPr lang="es-AR" sz="2800" smtClean="0"/>
              <a:t>h) A título de única excepción queda incluída en la presente enumeración el vehículo y/o equipo compactador de carga lateral con dispositivo “levanta contenedores” incorporado y que posea la totalidad de las siguientes características</a:t>
            </a:r>
            <a:r>
              <a:rPr lang="es-AR" sz="2400" smtClean="0"/>
              <a:t>:.</a:t>
            </a:r>
            <a:endParaRPr lang="es-ES" sz="2400" b="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RAMA RECOLECCION DE RESIDUOS</a:t>
            </a:r>
            <a:r>
              <a:rPr lang="es-ES" sz="5500" b="1" dirty="0" smtClean="0">
                <a:effectLst>
                  <a:outerShdw blurRad="38100" dist="38100" dir="2700000" algn="tl">
                    <a:srgbClr val="C0C0C0"/>
                  </a:outerShdw>
                </a:effectLst>
                <a:latin typeface="Century Gothic" pitchFamily="34" charset="0"/>
              </a:rPr>
              <a:t>   </a:t>
            </a:r>
          </a:p>
        </p:txBody>
      </p:sp>
      <p:sp>
        <p:nvSpPr>
          <p:cNvPr id="33794" name="Rectangle 3"/>
          <p:cNvSpPr>
            <a:spLocks noGrp="1" noChangeArrowheads="1"/>
          </p:cNvSpPr>
          <p:nvPr>
            <p:ph idx="4294967295"/>
          </p:nvPr>
        </p:nvSpPr>
        <p:spPr>
          <a:xfrm>
            <a:off x="760413" y="1263650"/>
            <a:ext cx="8383587" cy="4525963"/>
          </a:xfrm>
        </p:spPr>
        <p:txBody>
          <a:bodyPr lIns="0" tIns="0" rIns="0" bIns="0"/>
          <a:lstStyle/>
          <a:p>
            <a:pPr>
              <a:buFontTx/>
              <a:buNone/>
            </a:pPr>
            <a:r>
              <a:rPr lang="es-ES" sz="3600" b="1" smtClean="0"/>
              <a:t>      </a:t>
            </a:r>
            <a:r>
              <a:rPr lang="es-ES" b="1" smtClean="0"/>
              <a:t>RECOLECTOR : </a:t>
            </a:r>
            <a:r>
              <a:rPr lang="es-AR" smtClean="0"/>
              <a:t>Dada la naturaleza de la actividad, y la pluralidad de las tareas que realizan los  recolectores de residuos y limpieza percibirán el salario básico de la categoría del Peón Especializado del Convenio Colectivo, con más un plus o adicional sobre dicho básico del quince (15%) por ciento, que formará parte integrante del mismo a todos sus efectos</a:t>
            </a:r>
            <a:endParaRPr lang="es-ES" b="1"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400" b="1" dirty="0" smtClean="0">
                <a:effectLst>
                  <a:outerShdw blurRad="38100" dist="38100" dir="2700000" algn="tl">
                    <a:srgbClr val="C0C0C0"/>
                  </a:outerShdw>
                </a:effectLst>
                <a:latin typeface="Century Gothic" pitchFamily="34" charset="0"/>
              </a:rPr>
              <a:t>RAMA RECOLECCION DE RESIDUOS</a:t>
            </a:r>
            <a:r>
              <a:rPr lang="es-ES" sz="6000" b="1" dirty="0" smtClean="0">
                <a:effectLst>
                  <a:outerShdw blurRad="38100" dist="38100" dir="2700000" algn="tl">
                    <a:srgbClr val="C0C0C0"/>
                  </a:outerShdw>
                </a:effectLst>
                <a:latin typeface="Century Gothic" pitchFamily="34" charset="0"/>
              </a:rPr>
              <a:t>   </a:t>
            </a:r>
          </a:p>
        </p:txBody>
      </p:sp>
      <p:sp>
        <p:nvSpPr>
          <p:cNvPr id="34818" name="Rectangle 3"/>
          <p:cNvSpPr>
            <a:spLocks noGrp="1" noChangeArrowheads="1"/>
          </p:cNvSpPr>
          <p:nvPr>
            <p:ph idx="4294967295"/>
          </p:nvPr>
        </p:nvSpPr>
        <p:spPr>
          <a:xfrm>
            <a:off x="760413" y="1582738"/>
            <a:ext cx="8383587" cy="4003675"/>
          </a:xfrm>
        </p:spPr>
        <p:txBody>
          <a:bodyPr lIns="0" tIns="0" rIns="0" bIns="0"/>
          <a:lstStyle/>
          <a:p>
            <a:pPr>
              <a:buFontTx/>
              <a:buNone/>
            </a:pPr>
            <a:r>
              <a:rPr lang="es-AR" sz="3600" b="1" smtClean="0"/>
              <a:t>     </a:t>
            </a:r>
            <a:r>
              <a:rPr lang="es-AR" sz="2800" b="1" smtClean="0"/>
              <a:t>Peon de barrido y limplieza  </a:t>
            </a:r>
            <a:r>
              <a:rPr lang="es-AR" sz="2800" smtClean="0"/>
              <a:t>Dada la naturaleza de la actividad y la pluralidad de las tareas que realiza, los peones generales de barrido y limpieza percibirán el salario básico de la categoría de Peón General del Convenio Colectivo con más un plus o adicional del quince (15%) por ciento por sobre dicho básico que formará parte integrante del mismo  a todos sus efectos.</a:t>
            </a:r>
            <a:endParaRPr lang="es-ES" sz="2800" b="1"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9" name="1 Título"/>
          <p:cNvSpPr>
            <a:spLocks/>
          </p:cNvSpPr>
          <p:nvPr/>
        </p:nvSpPr>
        <p:spPr bwMode="auto">
          <a:xfrm>
            <a:off x="169863" y="1720850"/>
            <a:ext cx="8229600" cy="1143000"/>
          </a:xfrm>
          <a:prstGeom prst="rect">
            <a:avLst/>
          </a:prstGeom>
          <a:noFill/>
          <a:ln>
            <a:noFill/>
          </a:ln>
          <a:extLst>
            <a:ext uri="{909E8E84-426E-40DD-AFC4-6F175D3DCCD1}"/>
            <a:ext uri="{91240B29-F687-4F45-9708-019B960494DF}"/>
          </a:extLst>
        </p:spPr>
        <p:txBody>
          <a:bodyPr anchor="ctr"/>
          <a:lstStyle/>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8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r>
              <a:rPr lang="es-AR" sz="2400" b="1" dirty="0">
                <a:solidFill>
                  <a:srgbClr val="5F5F5F"/>
                </a:solidFill>
                <a:effectLst>
                  <a:outerShdw blurRad="38100" dist="38100" dir="2700000" algn="tl">
                    <a:srgbClr val="C0C0C0"/>
                  </a:outerShdw>
                </a:effectLst>
                <a:latin typeface="Century Gothic" pitchFamily="34" charset="0"/>
              </a:rPr>
              <a:t>    </a:t>
            </a:r>
          </a:p>
          <a:p>
            <a:pPr algn="ctr">
              <a:lnSpc>
                <a:spcPct val="120000"/>
              </a:lnSpc>
              <a:defRPr/>
            </a:pPr>
            <a:endParaRPr lang="es-AR" sz="24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4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endParaRPr lang="es-AR" sz="2400" b="1" dirty="0">
              <a:solidFill>
                <a:srgbClr val="5F5F5F"/>
              </a:solidFill>
              <a:effectLst>
                <a:outerShdw blurRad="38100" dist="38100" dir="2700000" algn="tl">
                  <a:srgbClr val="C0C0C0"/>
                </a:outerShdw>
              </a:effectLst>
              <a:latin typeface="Century Gothic" pitchFamily="34" charset="0"/>
            </a:endParaRPr>
          </a:p>
          <a:p>
            <a:pPr algn="ctr">
              <a:lnSpc>
                <a:spcPct val="120000"/>
              </a:lnSpc>
              <a:defRPr/>
            </a:pPr>
            <a:r>
              <a:rPr lang="es-AR" sz="2400" b="1" dirty="0">
                <a:solidFill>
                  <a:srgbClr val="5F5F5F"/>
                </a:solidFill>
                <a:effectLst>
                  <a:outerShdw blurRad="38100" dist="38100" dir="2700000" algn="tl">
                    <a:srgbClr val="C0C0C0"/>
                  </a:outerShdw>
                </a:effectLst>
                <a:latin typeface="Century Gothic" pitchFamily="34" charset="0"/>
              </a:rPr>
              <a:t>   </a:t>
            </a:r>
            <a:endParaRPr lang="es-AR" sz="2600" b="1" dirty="0">
              <a:solidFill>
                <a:schemeClr val="tx2"/>
              </a:solidFill>
              <a:latin typeface="Arial" pitchFamily="34" charset="0"/>
            </a:endParaRPr>
          </a:p>
        </p:txBody>
      </p:sp>
      <p:sp>
        <p:nvSpPr>
          <p:cNvPr id="16386" name="2 Marcador de contenido"/>
          <p:cNvSpPr>
            <a:spLocks/>
          </p:cNvSpPr>
          <p:nvPr/>
        </p:nvSpPr>
        <p:spPr bwMode="auto">
          <a:xfrm>
            <a:off x="173038" y="2787650"/>
            <a:ext cx="5727700" cy="723900"/>
          </a:xfrm>
          <a:prstGeom prst="rect">
            <a:avLst/>
          </a:prstGeom>
          <a:noFill/>
          <a:ln w="9525">
            <a:noFill/>
            <a:miter lim="800000"/>
            <a:headEnd/>
            <a:tailEnd/>
          </a:ln>
        </p:spPr>
        <p:txBody>
          <a:bodyPr/>
          <a:lstStyle/>
          <a:p>
            <a:pPr>
              <a:spcBef>
                <a:spcPct val="20000"/>
              </a:spcBef>
            </a:pPr>
            <a:endParaRPr lang="es-AR" sz="2200"/>
          </a:p>
          <a:p>
            <a:pPr>
              <a:spcBef>
                <a:spcPct val="20000"/>
              </a:spcBef>
            </a:pPr>
            <a:endParaRPr lang="es-AR" sz="2200"/>
          </a:p>
        </p:txBody>
      </p:sp>
      <p:sp>
        <p:nvSpPr>
          <p:cNvPr id="16387" name="2 Marcador de contenido"/>
          <p:cNvSpPr>
            <a:spLocks/>
          </p:cNvSpPr>
          <p:nvPr/>
        </p:nvSpPr>
        <p:spPr bwMode="auto">
          <a:xfrm>
            <a:off x="177800" y="4222750"/>
            <a:ext cx="5257800" cy="1257300"/>
          </a:xfrm>
          <a:prstGeom prst="rect">
            <a:avLst/>
          </a:prstGeom>
          <a:noFill/>
          <a:ln w="9525">
            <a:noFill/>
            <a:miter lim="800000"/>
            <a:headEnd/>
            <a:tailEnd/>
          </a:ln>
        </p:spPr>
        <p:txBody>
          <a:bodyPr/>
          <a:lstStyle/>
          <a:p>
            <a:pPr eaLnBrk="0" hangingPunct="0"/>
            <a:endParaRPr lang="es-AR" sz="2200"/>
          </a:p>
        </p:txBody>
      </p:sp>
      <p:sp>
        <p:nvSpPr>
          <p:cNvPr id="16388" name="4 CuadroTexto"/>
          <p:cNvSpPr txBox="1">
            <a:spLocks noChangeArrowheads="1"/>
          </p:cNvSpPr>
          <p:nvPr/>
        </p:nvSpPr>
        <p:spPr bwMode="auto">
          <a:xfrm>
            <a:off x="236538" y="5187950"/>
            <a:ext cx="3548062" cy="461963"/>
          </a:xfrm>
          <a:prstGeom prst="rect">
            <a:avLst/>
          </a:prstGeom>
          <a:noFill/>
          <a:ln w="9525">
            <a:noFill/>
            <a:miter lim="800000"/>
            <a:headEnd/>
            <a:tailEnd/>
          </a:ln>
        </p:spPr>
        <p:txBody>
          <a:bodyPr>
            <a:spAutoFit/>
          </a:bodyPr>
          <a:lstStyle/>
          <a:p>
            <a:pPr eaLnBrk="0" hangingPunct="0"/>
            <a:endParaRPr lang="es-ES" sz="2400">
              <a:latin typeface="Times"/>
            </a:endParaRPr>
          </a:p>
        </p:txBody>
      </p:sp>
      <p:sp>
        <p:nvSpPr>
          <p:cNvPr id="4102" name="8 Título"/>
          <p:cNvSpPr>
            <a:spLocks noGrp="1"/>
          </p:cNvSpPr>
          <p:nvPr>
            <p:ph type="ctrTitle" idx="4294967295"/>
          </p:nvPr>
        </p:nvSpPr>
        <p:spPr>
          <a:xfrm>
            <a:off x="1371600" y="2392363"/>
            <a:ext cx="7772400" cy="2078037"/>
          </a:xfrm>
        </p:spPr>
        <p:txBody>
          <a:bodyPr lIns="0" tIns="0" rIns="0" bIns="0" rtlCol="0" anchor="t">
            <a:normAutofit fontScale="90000"/>
          </a:bodyPr>
          <a:lstStyle/>
          <a:p>
            <a:pPr fontAlgn="auto">
              <a:spcAft>
                <a:spcPts val="0"/>
              </a:spcAft>
              <a:defRPr/>
            </a:pPr>
            <a:r>
              <a:rPr lang="es-AR" dirty="0" smtClean="0"/>
              <a:t> </a:t>
            </a:r>
            <a:r>
              <a:rPr lang="es-AR" sz="3600" b="1" dirty="0" smtClean="0"/>
              <a:t>CONVENIO COLECTIVO</a:t>
            </a:r>
            <a:br>
              <a:rPr lang="es-AR" sz="3600" b="1" dirty="0" smtClean="0"/>
            </a:br>
            <a:r>
              <a:rPr lang="es-AR" sz="3600" b="1" dirty="0" smtClean="0"/>
              <a:t>TRANSPORTISTAS</a:t>
            </a:r>
            <a:br>
              <a:rPr lang="es-AR" sz="3600" b="1" dirty="0" smtClean="0"/>
            </a:br>
            <a:r>
              <a:rPr lang="es-AR" sz="3600" b="1" dirty="0" smtClean="0"/>
              <a:t>40/89</a:t>
            </a:r>
            <a:br>
              <a:rPr lang="es-AR" sz="3600" b="1" dirty="0" smtClean="0"/>
            </a:br>
            <a:endParaRPr lang="es-AR" sz="36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RAMA RECOLECCION DE RESIDUOS   </a:t>
            </a:r>
          </a:p>
        </p:txBody>
      </p:sp>
      <p:sp>
        <p:nvSpPr>
          <p:cNvPr id="35842" name="Rectangle 3"/>
          <p:cNvSpPr>
            <a:spLocks noGrp="1" noChangeArrowheads="1"/>
          </p:cNvSpPr>
          <p:nvPr>
            <p:ph idx="4294967295"/>
          </p:nvPr>
        </p:nvSpPr>
        <p:spPr>
          <a:xfrm>
            <a:off x="760413" y="1176338"/>
            <a:ext cx="8383587" cy="4410075"/>
          </a:xfrm>
        </p:spPr>
        <p:txBody>
          <a:bodyPr lIns="0" tIns="0" rIns="0" bIns="0"/>
          <a:lstStyle/>
          <a:p>
            <a:pPr>
              <a:buFontTx/>
              <a:buNone/>
            </a:pPr>
            <a:r>
              <a:rPr lang="es-AR" sz="2800" smtClean="0"/>
              <a:t>     El Personal de Conductores y Recolectores cuando se encuentren afectados a la prestación del servicio de Recolección Domiciliaria de Residuos, al cumplimentarse la 3°  hora de iniciada la jornada diaria normal de trabajo, tomarán un descanso cuya duración será de 15 minutos y finalizado el cual deberán reiniciar las tareas. </a:t>
            </a:r>
          </a:p>
          <a:p>
            <a:pPr>
              <a:buFontTx/>
              <a:buNone/>
            </a:pPr>
            <a:r>
              <a:rPr lang="es-AR" sz="2800" smtClean="0"/>
              <a:t>      Este descanso en la jornada diaria es independiente del descanso previsto en el Item “INTERRUPCION DE TAREAS”, establecido en el Item 4.1.6., del presente Convenio Colectivo de Trabajo, que deberá tomarse a la 5° hora de iniciada la jornada de trabajo.</a:t>
            </a:r>
            <a:endParaRPr lang="es-ES" sz="2800" b="1"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RAMA RECOLECCION DE RESIDUOS</a:t>
            </a:r>
            <a:r>
              <a:rPr lang="es-ES" sz="5500" b="1" dirty="0" smtClean="0">
                <a:effectLst>
                  <a:outerShdw blurRad="38100" dist="38100" dir="2700000" algn="tl">
                    <a:srgbClr val="C0C0C0"/>
                  </a:outerShdw>
                </a:effectLst>
                <a:latin typeface="Century Gothic" pitchFamily="34" charset="0"/>
              </a:rPr>
              <a:t>   </a:t>
            </a:r>
          </a:p>
        </p:txBody>
      </p:sp>
      <p:sp>
        <p:nvSpPr>
          <p:cNvPr id="23555" name="Rectangle 3"/>
          <p:cNvSpPr>
            <a:spLocks noGrp="1" noChangeArrowheads="1"/>
          </p:cNvSpPr>
          <p:nvPr>
            <p:ph idx="4294967295"/>
          </p:nvPr>
        </p:nvSpPr>
        <p:spPr>
          <a:xfrm>
            <a:off x="760413" y="1484313"/>
            <a:ext cx="8383587" cy="4525962"/>
          </a:xfrm>
        </p:spPr>
        <p:txBody>
          <a:bodyPr lIns="0" tIns="0" rIns="0" bIns="0" rtlCol="0">
            <a:normAutofit fontScale="62500" lnSpcReduction="20000"/>
          </a:bodyPr>
          <a:lstStyle/>
          <a:p>
            <a:pPr fontAlgn="auto">
              <a:spcAft>
                <a:spcPts val="0"/>
              </a:spcAft>
              <a:buFontTx/>
              <a:buNone/>
              <a:defRPr/>
            </a:pPr>
            <a:r>
              <a:rPr lang="es-ES" sz="4600" b="1" dirty="0" smtClean="0"/>
              <a:t>    </a:t>
            </a:r>
            <a:r>
              <a:rPr lang="es-ES" sz="4600" dirty="0" smtClean="0"/>
              <a:t>EL PERSONAL AFECTADO A LA ACTIVIDAD EN EL AMBITO DE LA CIUDAD AUTONOMA DEBE PERCIBIR LA SUMA DE COMIDA Y DE VIATICOS ESPECIALES. </a:t>
            </a:r>
          </a:p>
          <a:p>
            <a:pPr fontAlgn="auto">
              <a:spcAft>
                <a:spcPts val="0"/>
              </a:spcAft>
              <a:buFontTx/>
              <a:buNone/>
              <a:defRPr/>
            </a:pPr>
            <a:endParaRPr lang="es-ES" sz="4800" b="1" dirty="0" smtClean="0"/>
          </a:p>
          <a:p>
            <a:pPr fontAlgn="auto">
              <a:spcAft>
                <a:spcPts val="0"/>
              </a:spcAft>
              <a:buFontTx/>
              <a:buNone/>
              <a:defRPr/>
            </a:pPr>
            <a:endParaRPr lang="es-ES" sz="4800" b="1" dirty="0" smtClean="0"/>
          </a:p>
          <a:p>
            <a:pPr fontAlgn="auto">
              <a:spcAft>
                <a:spcPts val="0"/>
              </a:spcAft>
              <a:buFontTx/>
              <a:buNone/>
              <a:defRPr/>
            </a:pPr>
            <a:endParaRPr lang="es-ES" sz="4800" b="1" dirty="0" smtClean="0"/>
          </a:p>
          <a:p>
            <a:pPr fontAlgn="auto">
              <a:spcAft>
                <a:spcPts val="0"/>
              </a:spcAft>
              <a:buFontTx/>
              <a:buNone/>
              <a:defRPr/>
            </a:pPr>
            <a:endParaRPr lang="es-ES" sz="4800" b="1" dirty="0" smtClean="0"/>
          </a:p>
          <a:p>
            <a:pPr fontAlgn="auto">
              <a:spcAft>
                <a:spcPts val="0"/>
              </a:spcAft>
              <a:buFontTx/>
              <a:buNone/>
              <a:defRPr/>
            </a:pPr>
            <a:endParaRPr lang="es-ES" sz="4800" b="1" dirty="0" smtClean="0"/>
          </a:p>
          <a:p>
            <a:pPr fontAlgn="auto">
              <a:spcAft>
                <a:spcPts val="0"/>
              </a:spcAft>
              <a:buFontTx/>
              <a:buNone/>
              <a:defRPr/>
            </a:pPr>
            <a:r>
              <a:rPr lang="es-ES" sz="4800" b="1" dirty="0" smtClean="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RAMA RECOLECCION DE RESIDUOS   </a:t>
            </a:r>
          </a:p>
        </p:txBody>
      </p:sp>
      <p:sp>
        <p:nvSpPr>
          <p:cNvPr id="37890" name="Rectangle 3"/>
          <p:cNvSpPr>
            <a:spLocks noGrp="1" noChangeArrowheads="1"/>
          </p:cNvSpPr>
          <p:nvPr>
            <p:ph idx="4294967295"/>
          </p:nvPr>
        </p:nvSpPr>
        <p:spPr>
          <a:xfrm>
            <a:off x="760413" y="1060450"/>
            <a:ext cx="8383587" cy="4525963"/>
          </a:xfrm>
        </p:spPr>
        <p:txBody>
          <a:bodyPr lIns="0" tIns="0" rIns="0" bIns="0"/>
          <a:lstStyle/>
          <a:p>
            <a:pPr>
              <a:buFontTx/>
              <a:buNone/>
            </a:pPr>
            <a:r>
              <a:rPr lang="es-AR" sz="4400" smtClean="0"/>
              <a:t>     </a:t>
            </a:r>
            <a:r>
              <a:rPr lang="es-AR" sz="2800" smtClean="0"/>
              <a:t>Comida. Al personal de conducción, recolectores de residuos y limpieza, peones generales de barrido y limpieza le será abonado el valor íntegro de la Comida previsto en el Item 4.1.12., con más un adicional del quince (15%) por ciento, que será abonado conjuntamente con la misma por formar parte integral del concepto comida, a todos los efectos.</a:t>
            </a:r>
            <a:endParaRPr lang="es-ES" sz="2800" b="1"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600" b="1" dirty="0" smtClean="0"/>
              <a:t>Rama de transporte y distribución de diarios y revistas</a:t>
            </a:r>
            <a:endParaRPr lang="es-ES" sz="3600" b="1" dirty="0" smtClean="0">
              <a:solidFill>
                <a:srgbClr val="5F5F5F"/>
              </a:solidFill>
              <a:effectLst>
                <a:outerShdw blurRad="38100" dist="38100" dir="2700000" algn="tl">
                  <a:srgbClr val="C0C0C0"/>
                </a:outerShdw>
              </a:effectLst>
              <a:latin typeface="Century Gothic" pitchFamily="34" charset="0"/>
            </a:endParaRPr>
          </a:p>
        </p:txBody>
      </p:sp>
      <p:sp>
        <p:nvSpPr>
          <p:cNvPr id="38914" name="Rectangle 3"/>
          <p:cNvSpPr>
            <a:spLocks noGrp="1" noChangeArrowheads="1"/>
          </p:cNvSpPr>
          <p:nvPr>
            <p:ph idx="4294967295"/>
          </p:nvPr>
        </p:nvSpPr>
        <p:spPr>
          <a:xfrm>
            <a:off x="760413" y="1639888"/>
            <a:ext cx="8383587" cy="3946525"/>
          </a:xfrm>
        </p:spPr>
        <p:txBody>
          <a:bodyPr lIns="0" tIns="0" rIns="0" bIns="0"/>
          <a:lstStyle/>
          <a:p>
            <a:pPr>
              <a:buFontTx/>
              <a:buNone/>
            </a:pPr>
            <a:r>
              <a:rPr lang="es-ES" sz="3600" b="1" smtClean="0"/>
              <a:t>      </a:t>
            </a:r>
            <a:r>
              <a:rPr lang="es-ES" b="1" smtClean="0"/>
              <a:t>CHOFERES DE ESTA ACTIVIDAD:  </a:t>
            </a:r>
            <a:r>
              <a:rPr lang="es-AR" smtClean="0"/>
              <a:t>por conformar y rendir los remitos y toda otra documentación  correspondiente como le fuera ordenado; Por  todo lo cual, percibirá un adicional de un 12%  sobre el salario básico de la categoría del chofer de primera.</a:t>
            </a:r>
            <a:endParaRPr lang="es-ES"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300038"/>
            <a:ext cx="8383587" cy="935037"/>
          </a:xfrm>
        </p:spPr>
        <p:txBody>
          <a:bodyPr lIns="0" tIns="0" rIns="0" bIns="0" rtlCol="0" anchor="t">
            <a:normAutofit/>
          </a:bodyPr>
          <a:lstStyle/>
          <a:p>
            <a:pPr fontAlgn="auto">
              <a:spcAft>
                <a:spcPts val="0"/>
              </a:spcAft>
              <a:defRPr/>
            </a:pPr>
            <a:r>
              <a:rPr lang="es-AR" sz="3600" b="1" dirty="0" smtClean="0"/>
              <a:t>Rama transporte de combustibles líquidos</a:t>
            </a:r>
            <a:endParaRPr lang="es-ES" sz="3600" b="1" dirty="0" smtClean="0">
              <a:solidFill>
                <a:srgbClr val="5F5F5F"/>
              </a:solidFill>
              <a:effectLst>
                <a:outerShdw blurRad="38100" dist="38100" dir="2700000" algn="tl">
                  <a:srgbClr val="C0C0C0"/>
                </a:outerShdw>
              </a:effectLst>
              <a:latin typeface="Century Gothic" pitchFamily="34" charset="0"/>
            </a:endParaRPr>
          </a:p>
        </p:txBody>
      </p:sp>
      <p:sp>
        <p:nvSpPr>
          <p:cNvPr id="39938" name="Rectangle 3"/>
          <p:cNvSpPr>
            <a:spLocks noGrp="1" noChangeArrowheads="1"/>
          </p:cNvSpPr>
          <p:nvPr>
            <p:ph idx="4294967295"/>
          </p:nvPr>
        </p:nvSpPr>
        <p:spPr>
          <a:xfrm>
            <a:off x="760413" y="1060450"/>
            <a:ext cx="8383587" cy="4525963"/>
          </a:xfrm>
        </p:spPr>
        <p:txBody>
          <a:bodyPr lIns="0" tIns="0" rIns="0" bIns="0"/>
          <a:lstStyle/>
          <a:p>
            <a:pPr>
              <a:buFontTx/>
              <a:buNone/>
            </a:pPr>
            <a:r>
              <a:rPr lang="es-AR" sz="4800" smtClean="0"/>
              <a:t>  </a:t>
            </a:r>
            <a:r>
              <a:rPr lang="es-AR" sz="3600" smtClean="0"/>
              <a:t>Los conductores percibirán un plus o adicional del 15% sobre el básico del chofer de primera categoría, establecido  en el presente Convenio Colectivo de Trabajo el cual formará parte integrante del mismo a todos sus efectos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468313" y="260350"/>
            <a:ext cx="8383587" cy="935038"/>
          </a:xfrm>
        </p:spPr>
        <p:txBody>
          <a:bodyPr lIns="0" tIns="0" rIns="0" bIns="0" rtlCol="0" anchor="t">
            <a:normAutofit/>
          </a:bodyPr>
          <a:lstStyle/>
          <a:p>
            <a:pPr fontAlgn="auto">
              <a:spcAft>
                <a:spcPts val="0"/>
              </a:spcAft>
              <a:defRPr/>
            </a:pPr>
            <a:r>
              <a:rPr lang="es-AR" sz="3600" dirty="0" smtClean="0"/>
              <a:t>Rama transporte de combustibles líquidos</a:t>
            </a:r>
            <a:endParaRPr lang="es-ES" sz="3600" dirty="0" smtClean="0">
              <a:effectLst>
                <a:outerShdw blurRad="38100" dist="38100" dir="2700000" algn="tl">
                  <a:srgbClr val="C0C0C0"/>
                </a:outerShdw>
              </a:effectLst>
              <a:latin typeface="Century Gothic" pitchFamily="34" charset="0"/>
            </a:endParaRPr>
          </a:p>
        </p:txBody>
      </p:sp>
      <p:sp>
        <p:nvSpPr>
          <p:cNvPr id="40962" name="Rectangle 3"/>
          <p:cNvSpPr>
            <a:spLocks noGrp="1" noChangeArrowheads="1"/>
          </p:cNvSpPr>
          <p:nvPr>
            <p:ph idx="4294967295"/>
          </p:nvPr>
        </p:nvSpPr>
        <p:spPr>
          <a:xfrm>
            <a:off x="760413" y="1060450"/>
            <a:ext cx="8383587" cy="4525963"/>
          </a:xfrm>
        </p:spPr>
        <p:txBody>
          <a:bodyPr lIns="0" tIns="0" rIns="0" bIns="0"/>
          <a:lstStyle/>
          <a:p>
            <a:pPr>
              <a:buFontTx/>
              <a:buNone/>
            </a:pPr>
            <a:r>
              <a:rPr lang="es-AR" sz="3600" smtClean="0"/>
              <a:t>      </a:t>
            </a:r>
            <a:endParaRPr lang="es-AR" sz="4400" smtClean="0"/>
          </a:p>
          <a:p>
            <a:pPr>
              <a:buFontTx/>
              <a:buNone/>
            </a:pPr>
            <a:r>
              <a:rPr lang="es-AR" sz="4400" smtClean="0"/>
              <a:t>    </a:t>
            </a:r>
            <a:r>
              <a:rPr lang="es-AR" smtClean="0"/>
              <a:t>En el supuesto de que el chofer debiera realizar en forma personal el carguío y/o precintado de la cisterna,  y/o la cobranza del valor del producto y/o traslado de valores, percibirá por tal tarea un adicional remunerativo mensual equivalente al valor de 7 jornales correspondientes a su categoría.</a:t>
            </a:r>
            <a:endParaRPr lang="es-ES" b="1"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600" b="1" dirty="0" smtClean="0"/>
              <a:t>Rama transporte de combustibles líquidos</a:t>
            </a:r>
            <a:endParaRPr lang="es-ES" sz="3600" b="1" dirty="0" smtClean="0">
              <a:effectLst>
                <a:outerShdw blurRad="38100" dist="38100" dir="2700000" algn="tl">
                  <a:srgbClr val="C0C0C0"/>
                </a:outerShdw>
              </a:effectLst>
              <a:latin typeface="Century Gothic" pitchFamily="34" charset="0"/>
            </a:endParaRPr>
          </a:p>
        </p:txBody>
      </p:sp>
      <p:sp>
        <p:nvSpPr>
          <p:cNvPr id="28675" name="Rectangle 3"/>
          <p:cNvSpPr>
            <a:spLocks noGrp="1" noChangeArrowheads="1"/>
          </p:cNvSpPr>
          <p:nvPr>
            <p:ph idx="4294967295"/>
          </p:nvPr>
        </p:nvSpPr>
        <p:spPr>
          <a:xfrm>
            <a:off x="760413" y="1060450"/>
            <a:ext cx="8383587" cy="4525963"/>
          </a:xfrm>
        </p:spPr>
        <p:txBody>
          <a:bodyPr lIns="0" tIns="0" rIns="0" bIns="0" rtlCol="0">
            <a:normAutofit lnSpcReduction="10000"/>
          </a:bodyPr>
          <a:lstStyle/>
          <a:p>
            <a:pPr fontAlgn="auto">
              <a:spcAft>
                <a:spcPts val="0"/>
              </a:spcAft>
              <a:buFontTx/>
              <a:buNone/>
              <a:defRPr/>
            </a:pPr>
            <a:r>
              <a:rPr lang="es-AR" sz="3600" dirty="0" smtClean="0"/>
              <a:t>   </a:t>
            </a:r>
            <a:r>
              <a:rPr lang="es-AR" dirty="0" smtClean="0"/>
              <a:t>Cuando se realice el transporte de asfalto o cualquier producto que para su descarga necesitare el calentamiento  del mismo con los equipos incorporados en la unidad, percibirá un 1 jornal por cada viaje que realice ésta operación, sin perjuicio de lo previsto en la presente Convención Colectiva de Trabajo.</a:t>
            </a:r>
          </a:p>
          <a:p>
            <a:pPr fontAlgn="auto">
              <a:spcAft>
                <a:spcPts val="0"/>
              </a:spcAft>
              <a:buFont typeface="Arial" pitchFamily="34" charset="0"/>
              <a:buChar char="•"/>
              <a:defRPr/>
            </a:pPr>
            <a:endParaRPr lang="es-AR" b="1" dirty="0" smtClean="0"/>
          </a:p>
          <a:p>
            <a:pPr fontAlgn="auto">
              <a:spcAft>
                <a:spcPts val="0"/>
              </a:spcAft>
              <a:buFontTx/>
              <a:buNone/>
              <a:defRPr/>
            </a:pPr>
            <a:r>
              <a:rPr lang="es-AR" dirty="0" smtClean="0"/>
              <a:t>      </a:t>
            </a:r>
            <a:endParaRPr lang="es-ES"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600" b="1" dirty="0" smtClean="0"/>
              <a:t>Rama transporte de sustancias peligrosas</a:t>
            </a:r>
            <a:endParaRPr lang="es-ES" sz="3600" b="1" dirty="0" smtClean="0">
              <a:effectLst>
                <a:outerShdw blurRad="38100" dist="38100" dir="2700000" algn="tl">
                  <a:srgbClr val="C0C0C0"/>
                </a:outerShdw>
              </a:effectLst>
              <a:latin typeface="Century Gothic" pitchFamily="34" charset="0"/>
            </a:endParaRPr>
          </a:p>
        </p:txBody>
      </p:sp>
      <p:sp>
        <p:nvSpPr>
          <p:cNvPr id="29699" name="Rectangle 3"/>
          <p:cNvSpPr>
            <a:spLocks noGrp="1" noChangeArrowheads="1"/>
          </p:cNvSpPr>
          <p:nvPr>
            <p:ph idx="4294967295"/>
          </p:nvPr>
        </p:nvSpPr>
        <p:spPr>
          <a:xfrm>
            <a:off x="760413" y="1176338"/>
            <a:ext cx="8383587" cy="4410075"/>
          </a:xfrm>
        </p:spPr>
        <p:txBody>
          <a:bodyPr lIns="0" tIns="0" rIns="0" bIns="0" rtlCol="0">
            <a:normAutofit fontScale="92500" lnSpcReduction="10000"/>
          </a:bodyPr>
          <a:lstStyle/>
          <a:p>
            <a:pPr fontAlgn="auto">
              <a:spcAft>
                <a:spcPts val="0"/>
              </a:spcAft>
              <a:buFontTx/>
              <a:buNone/>
              <a:defRPr/>
            </a:pPr>
            <a:r>
              <a:rPr lang="es-AR" sz="5400" dirty="0" smtClean="0"/>
              <a:t>  </a:t>
            </a:r>
            <a:r>
              <a:rPr lang="es-AR" sz="4400" dirty="0" smtClean="0"/>
              <a:t>Los conductores percibirán un plus o adicional del 20% por sobre el salario básico del chofer de primera categoría el cual formará parte integrante del mismo a todos sus efectos. </a:t>
            </a:r>
          </a:p>
          <a:p>
            <a:pPr fontAlgn="auto">
              <a:spcAft>
                <a:spcPts val="0"/>
              </a:spcAft>
              <a:buFontTx/>
              <a:buNone/>
              <a:defRPr/>
            </a:pPr>
            <a:r>
              <a:rPr lang="es-AR" sz="4400" dirty="0" smtClean="0"/>
              <a:t>      </a:t>
            </a:r>
            <a:endParaRPr lang="es-ES" sz="4400" b="1"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200" b="1" dirty="0" smtClean="0"/>
              <a:t>Rama transporte de sustancias peligrosas</a:t>
            </a:r>
            <a:endParaRPr lang="es-ES" sz="3200" b="1" dirty="0" smtClean="0">
              <a:effectLst>
                <a:outerShdw blurRad="38100" dist="38100" dir="2700000" algn="tl">
                  <a:srgbClr val="C0C0C0"/>
                </a:outerShdw>
              </a:effectLst>
              <a:latin typeface="Century Gothic" pitchFamily="34" charset="0"/>
            </a:endParaRPr>
          </a:p>
        </p:txBody>
      </p:sp>
      <p:sp>
        <p:nvSpPr>
          <p:cNvPr id="30723" name="Rectangle 3"/>
          <p:cNvSpPr>
            <a:spLocks noGrp="1" noChangeArrowheads="1"/>
          </p:cNvSpPr>
          <p:nvPr>
            <p:ph idx="4294967295"/>
          </p:nvPr>
        </p:nvSpPr>
        <p:spPr>
          <a:xfrm>
            <a:off x="760413" y="1176338"/>
            <a:ext cx="8383587" cy="4410075"/>
          </a:xfrm>
        </p:spPr>
        <p:txBody>
          <a:bodyPr lIns="0" tIns="0" rIns="0" bIns="0" rtlCol="0">
            <a:normAutofit lnSpcReduction="10000"/>
          </a:bodyPr>
          <a:lstStyle/>
          <a:p>
            <a:pPr fontAlgn="auto">
              <a:spcAft>
                <a:spcPts val="0"/>
              </a:spcAft>
              <a:buFontTx/>
              <a:buNone/>
              <a:defRPr/>
            </a:pPr>
            <a:r>
              <a:rPr lang="es-AR" sz="4400" dirty="0" smtClean="0"/>
              <a:t>	</a:t>
            </a:r>
            <a:r>
              <a:rPr lang="es-AR" dirty="0" smtClean="0"/>
              <a:t>En el supuesto de que el chofer de camión cisterna debiera realizar en forma personal el carguío y/o precintado de  la cisterna, y/o la cobranza del valor del producto y/o traslado de valores, percibirá por tal tarea un adicional remunerativo diario equivalente al valor que surja de dividir el valor de 7 jornales del sueldo básico del chofer de primera categoría por el divisor  (24).</a:t>
            </a:r>
            <a:endParaRPr lang="es-ES" b="1"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200" b="1" dirty="0" smtClean="0"/>
              <a:t>Rama transporte y/o logística para la actividad petrolera</a:t>
            </a:r>
            <a:endParaRPr lang="es-ES" sz="3200" b="1" dirty="0" smtClean="0">
              <a:effectLst>
                <a:outerShdw blurRad="38100" dist="38100" dir="2700000" algn="tl">
                  <a:srgbClr val="C0C0C0"/>
                </a:outerShdw>
              </a:effectLst>
              <a:latin typeface="Century Gothic" pitchFamily="34" charset="0"/>
            </a:endParaRPr>
          </a:p>
        </p:txBody>
      </p:sp>
      <p:sp>
        <p:nvSpPr>
          <p:cNvPr id="45058" name="Rectangle 3"/>
          <p:cNvSpPr>
            <a:spLocks noGrp="1" noChangeArrowheads="1"/>
          </p:cNvSpPr>
          <p:nvPr>
            <p:ph idx="4294967295"/>
          </p:nvPr>
        </p:nvSpPr>
        <p:spPr>
          <a:xfrm>
            <a:off x="760413" y="1509713"/>
            <a:ext cx="8383587" cy="3960812"/>
          </a:xfrm>
        </p:spPr>
        <p:txBody>
          <a:bodyPr lIns="0" tIns="0" rIns="0" bIns="0"/>
          <a:lstStyle/>
          <a:p>
            <a:pPr algn="just">
              <a:buFontTx/>
              <a:buNone/>
            </a:pPr>
            <a:r>
              <a:rPr lang="es-AR" sz="4800" smtClean="0"/>
              <a:t>  </a:t>
            </a:r>
            <a:r>
              <a:rPr lang="es-AR" smtClean="0"/>
              <a:t>Los choferes de las empresas de transporte de cargas sólidas que eventualmente o en forma extraordinaria, ingresen en los yacimientos o trabajen para la actividad petrolera quedarán comprendidas dentro de esta Rama cuando éstas ingresen a los referidos yacimientos como mínimo 11 días por mes</a:t>
            </a:r>
            <a:endParaRPr lang="es-ES"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CATEGORIAS  DEL CONVENIO COLECTIVO</a:t>
            </a:r>
          </a:p>
        </p:txBody>
      </p:sp>
      <p:sp>
        <p:nvSpPr>
          <p:cNvPr id="18434" name="Rectangle 3"/>
          <p:cNvSpPr>
            <a:spLocks noGrp="1" noChangeArrowheads="1"/>
          </p:cNvSpPr>
          <p:nvPr>
            <p:ph idx="4294967295"/>
          </p:nvPr>
        </p:nvSpPr>
        <p:spPr>
          <a:xfrm>
            <a:off x="760413" y="1263650"/>
            <a:ext cx="8383587" cy="4832350"/>
          </a:xfrm>
        </p:spPr>
        <p:txBody>
          <a:bodyPr lIns="0" tIns="0" rIns="0" bIns="0"/>
          <a:lstStyle/>
          <a:p>
            <a:r>
              <a:rPr lang="es-ES" sz="2800" b="1" smtClean="0"/>
              <a:t>CONDUCTOR, VIGILADORES DE CAMIONES, </a:t>
            </a:r>
          </a:p>
          <a:p>
            <a:r>
              <a:rPr lang="es-ES" sz="2800" b="1" smtClean="0"/>
              <a:t>CONDUCTORES DE LARGA DISTANCIA,</a:t>
            </a:r>
          </a:p>
          <a:p>
            <a:r>
              <a:rPr lang="es-ES" sz="2800" b="1" smtClean="0"/>
              <a:t>CONDUCTOR DE CAMIONES DE RECOLECCION DE MATERIA PRIMA LACTEA</a:t>
            </a:r>
          </a:p>
          <a:p>
            <a:r>
              <a:rPr lang="es-ES" sz="2800" b="1" smtClean="0"/>
              <a:t>CONDUCTORES DE CAMIONETAS Y/O CAMIONES AUXILIARES</a:t>
            </a:r>
          </a:p>
          <a:p>
            <a:r>
              <a:rPr lang="es-ES" sz="2800" b="1" smtClean="0"/>
              <a:t>CONDUCTORES DE GRUAS MOVILES, AUTOGRUAS, GRUAS MONTADAS, </a:t>
            </a:r>
          </a:p>
          <a:p>
            <a:r>
              <a:rPr lang="es-ES" sz="2800" b="1" smtClean="0"/>
              <a:t>ENCARGADO, PERSONA A CARGO DE TAREAS  DISTRIBUCION  DEL REPARTO – DEPOSITO,</a:t>
            </a:r>
          </a:p>
          <a:p>
            <a:pPr>
              <a:buFontTx/>
              <a:buNone/>
            </a:pPr>
            <a:r>
              <a:rPr lang="es-ES" sz="2800" b="1" smtClean="0"/>
              <a:t> </a:t>
            </a:r>
          </a:p>
        </p:txBody>
      </p:sp>
      <p:sp>
        <p:nvSpPr>
          <p:cNvPr id="18435" name="4 Marcador de fecha"/>
          <p:cNvSpPr txBox="1">
            <a:spLocks noGrp="1"/>
          </p:cNvSpPr>
          <p:nvPr/>
        </p:nvSpPr>
        <p:spPr bwMode="auto">
          <a:xfrm>
            <a:off x="6442075" y="6300788"/>
            <a:ext cx="2117725" cy="279400"/>
          </a:xfrm>
          <a:prstGeom prst="rect">
            <a:avLst/>
          </a:prstGeom>
          <a:noFill/>
          <a:ln w="9525">
            <a:noFill/>
            <a:miter lim="800000"/>
            <a:headEnd/>
            <a:tailEnd/>
          </a:ln>
        </p:spPr>
        <p:txBody>
          <a:bodyPr lIns="0" tIns="0" rIns="0" bIns="0"/>
          <a:lstStyle/>
          <a:p>
            <a:pPr eaLnBrk="0" hangingPunct="0"/>
            <a:endParaRPr lang="en-GB" sz="10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28600"/>
            <a:ext cx="8383587" cy="935038"/>
          </a:xfrm>
        </p:spPr>
        <p:txBody>
          <a:bodyPr lIns="0" tIns="0" rIns="0" bIns="0" rtlCol="0" anchor="t">
            <a:noAutofit/>
          </a:bodyPr>
          <a:lstStyle/>
          <a:p>
            <a:pPr fontAlgn="auto">
              <a:spcAft>
                <a:spcPts val="0"/>
              </a:spcAft>
              <a:defRPr/>
            </a:pPr>
            <a:r>
              <a:rPr lang="es-AR" sz="3600" b="1" dirty="0" smtClean="0"/>
              <a:t>Rama transporte y/o logística para la actividad petrolera</a:t>
            </a:r>
            <a:endParaRPr lang="es-ES" sz="3600" b="1" dirty="0" smtClean="0">
              <a:effectLst>
                <a:outerShdw blurRad="38100" dist="38100" dir="2700000" algn="tl">
                  <a:srgbClr val="C0C0C0"/>
                </a:outerShdw>
              </a:effectLst>
              <a:latin typeface="Century Gothic" pitchFamily="34" charset="0"/>
            </a:endParaRPr>
          </a:p>
        </p:txBody>
      </p:sp>
      <p:sp>
        <p:nvSpPr>
          <p:cNvPr id="32771" name="Rectangle 3"/>
          <p:cNvSpPr>
            <a:spLocks noGrp="1" noChangeArrowheads="1"/>
          </p:cNvSpPr>
          <p:nvPr>
            <p:ph idx="4294967295"/>
          </p:nvPr>
        </p:nvSpPr>
        <p:spPr>
          <a:xfrm>
            <a:off x="760413" y="1538288"/>
            <a:ext cx="8383587" cy="4048125"/>
          </a:xfrm>
        </p:spPr>
        <p:txBody>
          <a:bodyPr lIns="0" tIns="0" rIns="0" bIns="0" rtlCol="0">
            <a:normAutofit fontScale="92500" lnSpcReduction="10000"/>
          </a:bodyPr>
          <a:lstStyle/>
          <a:p>
            <a:pPr fontAlgn="auto">
              <a:spcAft>
                <a:spcPts val="0"/>
              </a:spcAft>
              <a:buFontTx/>
              <a:buNone/>
              <a:defRPr/>
            </a:pPr>
            <a:r>
              <a:rPr lang="es-AR" sz="4800" dirty="0" smtClean="0"/>
              <a:t>  </a:t>
            </a:r>
            <a:r>
              <a:rPr lang="es-AR" sz="3000" b="1" dirty="0" smtClean="0"/>
              <a:t>Régimen de trabajo</a:t>
            </a:r>
            <a:r>
              <a:rPr lang="es-AR" sz="3000" dirty="0" smtClean="0"/>
              <a:t>. El régimen de trabajo se regirá por la proporción 2 x 1, es decir que cada dos jornadas de trabajo el dependiente acumulará un día de franco, no  pudiendo excederse el régimen de las 14 jornadas de trabajo sin el goce de los correspondientes francos. </a:t>
            </a:r>
          </a:p>
          <a:p>
            <a:pPr fontAlgn="auto">
              <a:spcAft>
                <a:spcPts val="0"/>
              </a:spcAft>
              <a:buFontTx/>
              <a:buNone/>
              <a:defRPr/>
            </a:pPr>
            <a:r>
              <a:rPr lang="es-AR" sz="3000" dirty="0" smtClean="0"/>
              <a:t>     El inicio del goce de los francos comenzará a computarse una vez que el dependiente hubiere retornado al lugar en el cual se hubiera puesto a disposición del empleador</a:t>
            </a:r>
            <a:endParaRPr lang="es-ES" sz="3000" b="1"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200" b="1" dirty="0" smtClean="0"/>
              <a:t>Rama transporte y/o logística para la actividad petrolera</a:t>
            </a:r>
            <a:endParaRPr lang="es-ES" sz="3200" b="1" dirty="0" smtClean="0">
              <a:effectLst>
                <a:outerShdw blurRad="38100" dist="38100" dir="2700000" algn="tl">
                  <a:srgbClr val="C0C0C0"/>
                </a:outerShdw>
              </a:effectLst>
              <a:latin typeface="Century Gothic" pitchFamily="34" charset="0"/>
            </a:endParaRPr>
          </a:p>
        </p:txBody>
      </p:sp>
      <p:sp>
        <p:nvSpPr>
          <p:cNvPr id="47106" name="Rectangle 3"/>
          <p:cNvSpPr>
            <a:spLocks noGrp="1" noChangeArrowheads="1"/>
          </p:cNvSpPr>
          <p:nvPr>
            <p:ph idx="4294967295"/>
          </p:nvPr>
        </p:nvSpPr>
        <p:spPr>
          <a:xfrm>
            <a:off x="760413" y="1363663"/>
            <a:ext cx="8383587" cy="4222750"/>
          </a:xfrm>
        </p:spPr>
        <p:txBody>
          <a:bodyPr lIns="0" tIns="0" rIns="0" bIns="0"/>
          <a:lstStyle/>
          <a:p>
            <a:pPr>
              <a:buFontTx/>
              <a:buNone/>
            </a:pPr>
            <a:r>
              <a:rPr lang="es-AR" sz="2800" b="1" smtClean="0"/>
              <a:t>Adicionales</a:t>
            </a:r>
          </a:p>
          <a:p>
            <a:pPr>
              <a:buFontTx/>
              <a:buNone/>
            </a:pPr>
            <a:r>
              <a:rPr lang="es-AR" sz="2800" smtClean="0"/>
              <a:t>    a) Atento las especiales circunstancias en que se presta esta actividad, el personal percibirá un adicional o plus sobre el salario básico del 40 % a todos sus efectos, sin perjuicio de los recargos correspondientes por zonificación que serán acumulativos.</a:t>
            </a:r>
          </a:p>
          <a:p>
            <a:pPr>
              <a:buFontTx/>
              <a:buNone/>
            </a:pPr>
            <a:endParaRPr lang="es-ES" sz="2800" b="1"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200" b="1" dirty="0" smtClean="0"/>
              <a:t>Rama transporte y/o logística para la actividad petrolera</a:t>
            </a:r>
            <a:endParaRPr lang="es-ES" sz="3200" b="1" dirty="0" smtClean="0">
              <a:effectLst>
                <a:outerShdw blurRad="38100" dist="38100" dir="2700000" algn="tl">
                  <a:srgbClr val="C0C0C0"/>
                </a:outerShdw>
              </a:effectLst>
              <a:latin typeface="Century Gothic" pitchFamily="34" charset="0"/>
            </a:endParaRPr>
          </a:p>
        </p:txBody>
      </p:sp>
      <p:sp>
        <p:nvSpPr>
          <p:cNvPr id="48130" name="Rectangle 3"/>
          <p:cNvSpPr>
            <a:spLocks noGrp="1" noChangeArrowheads="1"/>
          </p:cNvSpPr>
          <p:nvPr>
            <p:ph idx="4294967295"/>
          </p:nvPr>
        </p:nvSpPr>
        <p:spPr>
          <a:xfrm>
            <a:off x="468313" y="1341438"/>
            <a:ext cx="8351837" cy="4244975"/>
          </a:xfrm>
        </p:spPr>
        <p:txBody>
          <a:bodyPr lIns="0" tIns="0" rIns="0" bIns="0"/>
          <a:lstStyle/>
          <a:p>
            <a:pPr>
              <a:buFontTx/>
              <a:buNone/>
            </a:pPr>
            <a:r>
              <a:rPr lang="es-AR" b="1" smtClean="0"/>
              <a:t>Adicionales</a:t>
            </a:r>
          </a:p>
          <a:p>
            <a:pPr>
              <a:buFontTx/>
              <a:buNone/>
            </a:pPr>
            <a:r>
              <a:rPr lang="es-AR" smtClean="0"/>
              <a:t>b) Asimismo, el trabajador percibirá los ítems 4.1.12, 4.1.13y 4.1.14 (éste si correspondiere) por cada día efectivamente trabajado, los que deberán ser incrementados en el porcentaje enunciado en el ítem 5.7.4. a) con todos sus adicionales. </a:t>
            </a:r>
            <a:endParaRPr lang="es-ES" b="1"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200" b="1" dirty="0" smtClean="0"/>
              <a:t>Rama transporte y/o logística para la actividad petrolera</a:t>
            </a:r>
            <a:endParaRPr lang="es-ES" sz="3200" b="1" dirty="0" smtClean="0">
              <a:effectLst>
                <a:outerShdw blurRad="38100" dist="38100" dir="2700000" algn="tl">
                  <a:srgbClr val="C0C0C0"/>
                </a:outerShdw>
              </a:effectLst>
              <a:latin typeface="Century Gothic" pitchFamily="34" charset="0"/>
            </a:endParaRPr>
          </a:p>
        </p:txBody>
      </p:sp>
      <p:sp>
        <p:nvSpPr>
          <p:cNvPr id="49154" name="Rectangle 3"/>
          <p:cNvSpPr>
            <a:spLocks noGrp="1" noChangeArrowheads="1"/>
          </p:cNvSpPr>
          <p:nvPr>
            <p:ph idx="4294967295"/>
          </p:nvPr>
        </p:nvSpPr>
        <p:spPr>
          <a:xfrm>
            <a:off x="760413" y="1466850"/>
            <a:ext cx="8383587" cy="4525963"/>
          </a:xfrm>
        </p:spPr>
        <p:txBody>
          <a:bodyPr lIns="0" tIns="0" rIns="0" bIns="0"/>
          <a:lstStyle/>
          <a:p>
            <a:pPr algn="just">
              <a:buFontTx/>
              <a:buNone/>
            </a:pPr>
            <a:r>
              <a:rPr lang="es-AR" sz="3600" smtClean="0"/>
              <a:t>   </a:t>
            </a:r>
            <a:r>
              <a:rPr lang="es-AR" sz="2400" b="1" smtClean="0"/>
              <a:t>Adicional por cuencas petrolíferas</a:t>
            </a:r>
            <a:r>
              <a:rPr lang="es-AR" sz="2400" smtClean="0"/>
              <a:t>. Los dependientes que se desempeñen habitualmente dentro de las cuencas petrolíferas percibirán junto a su remuneración mensual  un adicional equivalente al 12,5 % sobre el salario básico de la categoría, el que se incrementara únicamente con el coeficiente por zona previsto en el ítem coeficiente de zona sur</a:t>
            </a:r>
          </a:p>
          <a:p>
            <a:pPr algn="just">
              <a:buFontTx/>
              <a:buNone/>
            </a:pPr>
            <a:r>
              <a:rPr lang="es-AR" sz="2400" smtClean="0"/>
              <a:t>    Los trabajadores que presten servicios en las provincias de La Pampa y Mendoza, por tratarse de la  misma cuenca petrolífera de las existentes en las Provincias de Río Negro y Neuquén, percibirán un incremento en sus remuneraciones  por coeficiente por zona.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600" b="1" dirty="0" smtClean="0"/>
              <a:t>Rama de Expreso, Mudanzas y Encomiendas</a:t>
            </a:r>
            <a:endParaRPr lang="es-ES" sz="3600" b="1" dirty="0" smtClean="0">
              <a:effectLst>
                <a:outerShdw blurRad="38100" dist="38100" dir="2700000" algn="tl">
                  <a:srgbClr val="C0C0C0"/>
                </a:outerShdw>
              </a:effectLst>
              <a:latin typeface="Century Gothic" pitchFamily="34" charset="0"/>
            </a:endParaRPr>
          </a:p>
        </p:txBody>
      </p:sp>
      <p:sp>
        <p:nvSpPr>
          <p:cNvPr id="50178" name="Rectangle 3"/>
          <p:cNvSpPr>
            <a:spLocks noGrp="1" noChangeArrowheads="1"/>
          </p:cNvSpPr>
          <p:nvPr>
            <p:ph idx="4294967295"/>
          </p:nvPr>
        </p:nvSpPr>
        <p:spPr>
          <a:xfrm>
            <a:off x="760413" y="1539875"/>
            <a:ext cx="8383587" cy="4525963"/>
          </a:xfrm>
        </p:spPr>
        <p:txBody>
          <a:bodyPr lIns="0" tIns="0" rIns="0" bIns="0"/>
          <a:lstStyle/>
          <a:p>
            <a:pPr>
              <a:buFontTx/>
              <a:buNone/>
            </a:pPr>
            <a:r>
              <a:rPr lang="es-AR" sz="3600" smtClean="0"/>
              <a:t>    </a:t>
            </a:r>
            <a:r>
              <a:rPr lang="es-AR" sz="2800" b="1" smtClean="0"/>
              <a:t>Operario</a:t>
            </a:r>
            <a:r>
              <a:rPr lang="es-AR" sz="2800" smtClean="0"/>
              <a:t>: Por dicha actividad percibirá un adicional del 10% por sobre el sueldo básico establecido para el peón general, el que formará parte integrante del mismo a todos los efectos. El adicional de especialidad se aplicará además sobre los valores establecidos en los ítems 4.1.12 (comida) y 4.1.13 (viático especial).</a:t>
            </a:r>
          </a:p>
          <a:p>
            <a:pPr>
              <a:buFontTx/>
              <a:buNone/>
            </a:pPr>
            <a:endParaRPr lang="es-ES" sz="2800" b="1"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200" b="1" dirty="0" smtClean="0"/>
              <a:t>Rama de Expreso, Mudanzas y Encomiendas</a:t>
            </a:r>
            <a:endParaRPr lang="es-ES" sz="3200" b="1" dirty="0" smtClean="0">
              <a:effectLst>
                <a:outerShdw blurRad="38100" dist="38100" dir="2700000" algn="tl">
                  <a:srgbClr val="C0C0C0"/>
                </a:outerShdw>
              </a:effectLst>
              <a:latin typeface="Century Gothic" pitchFamily="34" charset="0"/>
            </a:endParaRPr>
          </a:p>
        </p:txBody>
      </p:sp>
      <p:sp>
        <p:nvSpPr>
          <p:cNvPr id="51202" name="Rectangle 3"/>
          <p:cNvSpPr>
            <a:spLocks noGrp="1" noChangeArrowheads="1"/>
          </p:cNvSpPr>
          <p:nvPr>
            <p:ph idx="4294967295"/>
          </p:nvPr>
        </p:nvSpPr>
        <p:spPr>
          <a:xfrm>
            <a:off x="760413" y="1509713"/>
            <a:ext cx="8383587" cy="4525962"/>
          </a:xfrm>
        </p:spPr>
        <p:txBody>
          <a:bodyPr lIns="0" tIns="0" rIns="0" bIns="0"/>
          <a:lstStyle/>
          <a:p>
            <a:pPr>
              <a:buFontTx/>
              <a:buNone/>
            </a:pPr>
            <a:r>
              <a:rPr lang="es-AR" sz="3600" smtClean="0"/>
              <a:t>     </a:t>
            </a:r>
            <a:r>
              <a:rPr lang="es-AR" sz="2800" smtClean="0"/>
              <a:t>Cuando la actividad la realicen en Cámaras de Frío, entendiéndose por tales las de menos de cero (0)  grado centígrado, el adicional que percibirán sobre el sueldo básico del peón especializado será del 12%, el que formará parte integrante del mismo a todos los  efectos. El adicional de especialidad se aplicará además  sobre los valores establecidos en los ítems 4.1.12 (comida) y 4.1.13 (viático especial).</a:t>
            </a:r>
            <a:endParaRPr lang="es-ES" sz="2800" b="1"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600" b="1" dirty="0" smtClean="0"/>
              <a:t>Rama de Expreso, Mudanzas y Encomiendas</a:t>
            </a:r>
            <a:endParaRPr lang="es-ES" sz="3600" b="1" dirty="0" smtClean="0">
              <a:effectLst>
                <a:outerShdw blurRad="38100" dist="38100" dir="2700000" algn="tl">
                  <a:srgbClr val="C0C0C0"/>
                </a:outerShdw>
              </a:effectLst>
              <a:latin typeface="Century Gothic" pitchFamily="34" charset="0"/>
            </a:endParaRPr>
          </a:p>
        </p:txBody>
      </p:sp>
      <p:sp>
        <p:nvSpPr>
          <p:cNvPr id="52226" name="Rectangle 3"/>
          <p:cNvSpPr>
            <a:spLocks noGrp="1" noChangeArrowheads="1"/>
          </p:cNvSpPr>
          <p:nvPr>
            <p:ph idx="4294967295"/>
          </p:nvPr>
        </p:nvSpPr>
        <p:spPr>
          <a:xfrm>
            <a:off x="760413" y="1525588"/>
            <a:ext cx="8383587" cy="4525962"/>
          </a:xfrm>
        </p:spPr>
        <p:txBody>
          <a:bodyPr lIns="0" tIns="0" rIns="0" bIns="0"/>
          <a:lstStyle/>
          <a:p>
            <a:pPr>
              <a:buFontTx/>
              <a:buNone/>
            </a:pPr>
            <a:r>
              <a:rPr lang="es-AR" sz="3600" smtClean="0"/>
              <a:t>    </a:t>
            </a:r>
            <a:r>
              <a:rPr lang="es-AR" b="1" smtClean="0"/>
              <a:t>Embalador, Operario Especializado de Mudanzas y/o Reparto</a:t>
            </a:r>
            <a:r>
              <a:rPr lang="es-AR" smtClean="0"/>
              <a:t>: Por dicha actividad percibirá un adicional del 10% por sobre el sueldo básico establecido para el peón especializado,  el que formará parte integrante del mismo a todos los efectos. El adicional de especialidad se aplicará  además sobre los valores establecidos en los ítems 4.1.12 (comida) y 4.1.13 (viático especial).</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AR" sz="3200" b="1" dirty="0" smtClean="0"/>
              <a:t>Rama de Expreso, Mudanzas y Encomiendas</a:t>
            </a:r>
            <a:endParaRPr lang="es-ES" sz="3200" b="1" dirty="0" smtClean="0">
              <a:effectLst>
                <a:outerShdw blurRad="38100" dist="38100" dir="2700000" algn="tl">
                  <a:srgbClr val="C0C0C0"/>
                </a:outerShdw>
              </a:effectLst>
              <a:latin typeface="Century Gothic" pitchFamily="34" charset="0"/>
            </a:endParaRPr>
          </a:p>
        </p:txBody>
      </p:sp>
      <p:sp>
        <p:nvSpPr>
          <p:cNvPr id="53250" name="Rectangle 3"/>
          <p:cNvSpPr>
            <a:spLocks noGrp="1" noChangeArrowheads="1"/>
          </p:cNvSpPr>
          <p:nvPr>
            <p:ph idx="4294967295"/>
          </p:nvPr>
        </p:nvSpPr>
        <p:spPr>
          <a:xfrm>
            <a:off x="760413" y="1393825"/>
            <a:ext cx="8383587" cy="4525963"/>
          </a:xfrm>
        </p:spPr>
        <p:txBody>
          <a:bodyPr lIns="0" tIns="0" rIns="0" bIns="0"/>
          <a:lstStyle/>
          <a:p>
            <a:pPr>
              <a:buFontTx/>
              <a:buNone/>
            </a:pPr>
            <a:r>
              <a:rPr lang="es-AR" sz="3600" b="1" smtClean="0"/>
              <a:t>     </a:t>
            </a:r>
            <a:r>
              <a:rPr lang="es-AR" sz="2800" b="1" smtClean="0"/>
              <a:t>Recibidor o clasificador de guías  </a:t>
            </a:r>
            <a:r>
              <a:rPr lang="es-AR" sz="2800" smtClean="0"/>
              <a:t>Por dicha actividad percibirá un adicional del 10% por sobre el sueldo básico establecido para el peón especializado, el que formará parte integrante del mismo a  todos los efectos. El adicional de especialidad se aplicará  además sobre los valores establecidos en los ítems 4.1.12 (comida) y 4.1.13 (viático especial).</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315913"/>
            <a:ext cx="8383587" cy="935037"/>
          </a:xfrm>
        </p:spPr>
        <p:txBody>
          <a:bodyPr lIns="0" tIns="0" rIns="0" bIns="0" rtlCol="0" anchor="t">
            <a:normAutofit/>
          </a:bodyPr>
          <a:lstStyle/>
          <a:p>
            <a:pPr fontAlgn="auto">
              <a:spcAft>
                <a:spcPts val="0"/>
              </a:spcAft>
              <a:defRPr/>
            </a:pPr>
            <a:r>
              <a:rPr lang="es-AR" sz="3200" b="1" dirty="0" smtClean="0"/>
              <a:t>Rama de Expreso, Mudanzas y Encomiendas</a:t>
            </a:r>
            <a:endParaRPr lang="es-ES" sz="3200" b="1" dirty="0" smtClean="0">
              <a:effectLst>
                <a:outerShdw blurRad="38100" dist="38100" dir="2700000" algn="tl">
                  <a:srgbClr val="C0C0C0"/>
                </a:outerShdw>
              </a:effectLst>
              <a:latin typeface="Century Gothic" pitchFamily="34" charset="0"/>
            </a:endParaRPr>
          </a:p>
        </p:txBody>
      </p:sp>
      <p:sp>
        <p:nvSpPr>
          <p:cNvPr id="54274" name="Rectangle 3"/>
          <p:cNvSpPr>
            <a:spLocks noGrp="1" noChangeArrowheads="1"/>
          </p:cNvSpPr>
          <p:nvPr>
            <p:ph idx="4294967295"/>
          </p:nvPr>
        </p:nvSpPr>
        <p:spPr>
          <a:xfrm>
            <a:off x="468313" y="1484313"/>
            <a:ext cx="8351837" cy="4508500"/>
          </a:xfrm>
        </p:spPr>
        <p:txBody>
          <a:bodyPr lIns="0" tIns="0" rIns="0" bIns="0"/>
          <a:lstStyle/>
          <a:p>
            <a:pPr algn="just">
              <a:buFontTx/>
              <a:buNone/>
            </a:pPr>
            <a:r>
              <a:rPr lang="es-AR" sz="3600" smtClean="0"/>
              <a:t>   </a:t>
            </a:r>
            <a:r>
              <a:rPr lang="es-AR" sz="2800" b="1" smtClean="0"/>
              <a:t>Encargado: </a:t>
            </a:r>
            <a:r>
              <a:rPr lang="es-AR" sz="2800" smtClean="0"/>
              <a:t>Por dicha actividad percibirá un adicional del 10% por sobre el sueldo básico establecido para el peón especializado, el que formará parte integrante del mismo a  todos los efectos. El adicional de especialidad se aplicará además sobre los valores establecidos en los ítems 4.1.12 (comida) y 4.1.13 (viático especial).</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468313" y="188913"/>
            <a:ext cx="8229600" cy="1143000"/>
          </a:xfrm>
        </p:spPr>
        <p:txBody>
          <a:bodyPr lIns="0" tIns="0" rIns="0" bIns="0" rtlCol="0" anchor="t">
            <a:normAutofit/>
          </a:bodyPr>
          <a:lstStyle/>
          <a:p>
            <a:pPr fontAlgn="auto">
              <a:spcAft>
                <a:spcPts val="0"/>
              </a:spcAft>
              <a:defRPr/>
            </a:pPr>
            <a:r>
              <a:rPr lang="es-AR" sz="3600" dirty="0" smtClean="0"/>
              <a:t>Rama de Expreso, Mudanzas y Encomiendas</a:t>
            </a:r>
            <a:endParaRPr lang="es-ES" sz="3600" dirty="0" smtClean="0">
              <a:effectLst>
                <a:outerShdw blurRad="38100" dist="38100" dir="2700000" algn="tl">
                  <a:srgbClr val="C0C0C0"/>
                </a:outerShdw>
              </a:effectLst>
              <a:latin typeface="Century Gothic" pitchFamily="34" charset="0"/>
            </a:endParaRPr>
          </a:p>
        </p:txBody>
      </p:sp>
      <p:sp>
        <p:nvSpPr>
          <p:cNvPr id="55298" name="Rectangle 3"/>
          <p:cNvSpPr>
            <a:spLocks noGrp="1" noChangeArrowheads="1"/>
          </p:cNvSpPr>
          <p:nvPr>
            <p:ph idx="4294967295"/>
          </p:nvPr>
        </p:nvSpPr>
        <p:spPr>
          <a:xfrm>
            <a:off x="760413" y="1393825"/>
            <a:ext cx="8383587" cy="4525963"/>
          </a:xfrm>
        </p:spPr>
        <p:txBody>
          <a:bodyPr lIns="0" tIns="0" rIns="0" bIns="0"/>
          <a:lstStyle/>
          <a:p>
            <a:pPr>
              <a:buFontTx/>
              <a:buNone/>
            </a:pPr>
            <a:r>
              <a:rPr lang="es-AR" sz="3600" smtClean="0"/>
              <a:t>   </a:t>
            </a:r>
            <a:r>
              <a:rPr lang="es-AR" sz="2400" b="1" smtClean="0"/>
              <a:t>Operador de autoelevador:</a:t>
            </a:r>
            <a:r>
              <a:rPr lang="es-AR" sz="2400" smtClean="0"/>
              <a:t>  Por dicha actividad percibirá un adicional del 10% por  sobre el sueldo básico establecido para el chofer de grúas  de hasta 10 toneladas, el que formará parte integrante del  mismo a todos los efectos. El adicional de especialidad  se aplicará además sobre los valores establecidos en concepto de comida y viáticos. </a:t>
            </a:r>
          </a:p>
          <a:p>
            <a:endParaRPr lang="es-AR" sz="2400" b="1" smtClean="0"/>
          </a:p>
          <a:p>
            <a:r>
              <a:rPr lang="es-AR" sz="2400" b="1" smtClean="0"/>
              <a:t>LOS TRABAJADORES ADMINISTRATIVOS TAMBIEN TIENE UN PLUS SOBRE LOS BASICOS</a:t>
            </a:r>
            <a:endParaRPr lang="es-ES" sz="2400" b="1"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dirty="0" smtClean="0">
                <a:effectLst>
                  <a:outerShdw blurRad="38100" dist="38100" dir="2700000" algn="tl">
                    <a:srgbClr val="C0C0C0"/>
                  </a:outerShdw>
                </a:effectLst>
                <a:latin typeface="Century Gothic" pitchFamily="34" charset="0"/>
              </a:rPr>
              <a:t>CATEGORIAS  DEL CONVENIO COLECTIVO</a:t>
            </a:r>
          </a:p>
        </p:txBody>
      </p:sp>
      <p:sp>
        <p:nvSpPr>
          <p:cNvPr id="19458" name="Rectangle 3"/>
          <p:cNvSpPr>
            <a:spLocks noGrp="1" noChangeArrowheads="1"/>
          </p:cNvSpPr>
          <p:nvPr>
            <p:ph idx="4294967295"/>
          </p:nvPr>
        </p:nvSpPr>
        <p:spPr>
          <a:xfrm>
            <a:off x="760413" y="1263650"/>
            <a:ext cx="8383587" cy="4525963"/>
          </a:xfrm>
        </p:spPr>
        <p:txBody>
          <a:bodyPr lIns="0" tIns="0" rIns="0" bIns="0"/>
          <a:lstStyle/>
          <a:p>
            <a:pPr>
              <a:buFontTx/>
              <a:buNone/>
            </a:pPr>
            <a:r>
              <a:rPr lang="es-ES" sz="3600" b="1" smtClean="0"/>
              <a:t> </a:t>
            </a:r>
          </a:p>
          <a:p>
            <a:r>
              <a:rPr lang="es-ES" sz="2800" b="1" smtClean="0"/>
              <a:t>RECIBIDOR Y CLASIFICADOR DE GUÍAS</a:t>
            </a:r>
          </a:p>
          <a:p>
            <a:r>
              <a:rPr lang="es-ES" sz="2800" b="1" smtClean="0"/>
              <a:t>EMBALADOR Y/O PEON ESPECIALIZADO</a:t>
            </a:r>
          </a:p>
          <a:p>
            <a:r>
              <a:rPr lang="es-ES" sz="2800" b="1" smtClean="0"/>
              <a:t>PEON </a:t>
            </a:r>
          </a:p>
          <a:p>
            <a:r>
              <a:rPr lang="es-ES" sz="2800" b="1" smtClean="0"/>
              <a:t>PERSONAL DE MAESTRANZA Y SERENOS </a:t>
            </a:r>
          </a:p>
          <a:p>
            <a:r>
              <a:rPr lang="es-ES" sz="2800" b="1" smtClean="0"/>
              <a:t>CATEGORIAS DEL PERSONAL DE TALLER</a:t>
            </a:r>
          </a:p>
          <a:p>
            <a:r>
              <a:rPr lang="es-ES" sz="2800" b="1" smtClean="0"/>
              <a:t>CATEGORIAS DEL PERSONAL ADMINISTRATIVO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Autofit/>
          </a:bodyPr>
          <a:lstStyle/>
          <a:p>
            <a:pPr fontAlgn="auto">
              <a:spcAft>
                <a:spcPts val="0"/>
              </a:spcAft>
              <a:defRPr/>
            </a:pPr>
            <a:r>
              <a:rPr lang="es-AR" sz="3200" dirty="0" smtClean="0"/>
              <a:t>Rama de Transporte y Distribución de Aguas, Aguas Gaseosas y Cervezas</a:t>
            </a:r>
            <a:endParaRPr lang="es-ES" sz="3200" dirty="0" smtClean="0">
              <a:solidFill>
                <a:srgbClr val="5F5F5F"/>
              </a:solidFill>
              <a:effectLst>
                <a:outerShdw blurRad="38100" dist="38100" dir="2700000" algn="tl">
                  <a:srgbClr val="C0C0C0"/>
                </a:outerShdw>
              </a:effectLst>
              <a:latin typeface="Century Gothic" pitchFamily="34" charset="0"/>
            </a:endParaRPr>
          </a:p>
        </p:txBody>
      </p:sp>
      <p:sp>
        <p:nvSpPr>
          <p:cNvPr id="56322" name="Rectangle 3"/>
          <p:cNvSpPr>
            <a:spLocks noGrp="1" noChangeArrowheads="1"/>
          </p:cNvSpPr>
          <p:nvPr>
            <p:ph idx="4294967295"/>
          </p:nvPr>
        </p:nvSpPr>
        <p:spPr>
          <a:xfrm>
            <a:off x="760413" y="1757363"/>
            <a:ext cx="8383587" cy="4525962"/>
          </a:xfrm>
        </p:spPr>
        <p:txBody>
          <a:bodyPr lIns="0" tIns="0" rIns="0" bIns="0"/>
          <a:lstStyle/>
          <a:p>
            <a:pPr>
              <a:buFontTx/>
              <a:buNone/>
            </a:pPr>
            <a:r>
              <a:rPr lang="es-AR" sz="3600" smtClean="0"/>
              <a:t>    </a:t>
            </a:r>
            <a:r>
              <a:rPr lang="es-AR" sz="2400" b="1" smtClean="0"/>
              <a:t>Los choferes de reparto, </a:t>
            </a:r>
            <a:r>
              <a:rPr lang="es-AR" sz="2400" smtClean="0"/>
              <a:t>percibirán un adicional  del 20% (veinte por ciento) sobre el básico de chofer de primera categoría, a todos sus efectos legales.</a:t>
            </a:r>
          </a:p>
          <a:p>
            <a:pPr>
              <a:buFontTx/>
              <a:buNone/>
            </a:pPr>
            <a:endParaRPr lang="es-AR" sz="2400" smtClean="0"/>
          </a:p>
          <a:p>
            <a:pPr>
              <a:buFontTx/>
              <a:buNone/>
            </a:pPr>
            <a:r>
              <a:rPr lang="es-AR" sz="2400" smtClean="0"/>
              <a:t>      Los choferes de larga distancia que transporten exclusivamente las bebidas indicadas en el ítem  anterior, durante todos sus viajes de un mes determinado percibirán un adicional de  $ XXX. Dicho monto se actualizará en el mismo porcentaje en que se incremente el sueldo básico del chofer de primera Categoría.</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188913"/>
            <a:ext cx="8383587" cy="1089025"/>
          </a:xfrm>
        </p:spPr>
        <p:txBody>
          <a:bodyPr lIns="0" tIns="0" rIns="0" bIns="0" rtlCol="0" anchor="t">
            <a:normAutofit/>
          </a:bodyPr>
          <a:lstStyle/>
          <a:p>
            <a:pPr fontAlgn="auto">
              <a:spcAft>
                <a:spcPts val="0"/>
              </a:spcAft>
              <a:defRPr/>
            </a:pPr>
            <a:r>
              <a:rPr lang="es-AR" sz="3200" b="1" dirty="0" smtClean="0"/>
              <a:t>Rama de Transporte y Distribución de Aguas, Aguas Gaseosas y Cervezas</a:t>
            </a:r>
            <a:endParaRPr lang="es-ES" sz="3200" b="1" dirty="0" smtClean="0">
              <a:solidFill>
                <a:srgbClr val="5F5F5F"/>
              </a:solidFill>
              <a:effectLst>
                <a:outerShdw blurRad="38100" dist="38100" dir="2700000" algn="tl">
                  <a:srgbClr val="C0C0C0"/>
                </a:outerShdw>
              </a:effectLst>
              <a:latin typeface="Century Gothic" pitchFamily="34" charset="0"/>
            </a:endParaRPr>
          </a:p>
        </p:txBody>
      </p:sp>
      <p:sp>
        <p:nvSpPr>
          <p:cNvPr id="44035" name="Rectangle 3"/>
          <p:cNvSpPr>
            <a:spLocks noGrp="1" noChangeArrowheads="1"/>
          </p:cNvSpPr>
          <p:nvPr>
            <p:ph idx="4294967295"/>
          </p:nvPr>
        </p:nvSpPr>
        <p:spPr>
          <a:xfrm>
            <a:off x="760413" y="1379538"/>
            <a:ext cx="8132762" cy="4484687"/>
          </a:xfrm>
        </p:spPr>
        <p:txBody>
          <a:bodyPr lIns="0" tIns="0" rIns="0" bIns="0" rtlCol="0">
            <a:normAutofit lnSpcReduction="10000"/>
          </a:bodyPr>
          <a:lstStyle/>
          <a:p>
            <a:pPr algn="just" fontAlgn="auto">
              <a:spcAft>
                <a:spcPts val="0"/>
              </a:spcAft>
              <a:buFontTx/>
              <a:buNone/>
              <a:defRPr/>
            </a:pPr>
            <a:r>
              <a:rPr lang="es-AR" sz="2400" dirty="0" smtClean="0"/>
              <a:t>      A los choferes de larga distancia que no transporten  exclusivamente bebidas durante todos sus viajes de un mes determinado, se les abonará este adicional en forma proporcional, es decir dividiendo el monto establecido precedentemente por 24 y multiplicando el resultado por la cantidad de días que efectuara viajes transportando  exclusivamente dichos productos. </a:t>
            </a:r>
          </a:p>
          <a:p>
            <a:pPr algn="just" fontAlgn="auto">
              <a:spcAft>
                <a:spcPts val="0"/>
              </a:spcAft>
              <a:buFontTx/>
              <a:buNone/>
              <a:defRPr/>
            </a:pPr>
            <a:r>
              <a:rPr lang="es-AR" sz="2400" dirty="0" smtClean="0"/>
              <a:t>     </a:t>
            </a:r>
          </a:p>
          <a:p>
            <a:pPr algn="just" fontAlgn="auto">
              <a:spcAft>
                <a:spcPts val="0"/>
              </a:spcAft>
              <a:buFontTx/>
              <a:buNone/>
              <a:defRPr/>
            </a:pPr>
            <a:r>
              <a:rPr lang="es-AR" sz="2400" dirty="0" smtClean="0"/>
              <a:t>     Chofer de </a:t>
            </a:r>
            <a:r>
              <a:rPr lang="es-AR" sz="2400" dirty="0" err="1" smtClean="0"/>
              <a:t>interplanta</a:t>
            </a:r>
            <a:r>
              <a:rPr lang="es-AR" sz="2400" dirty="0" smtClean="0"/>
              <a:t> y de </a:t>
            </a:r>
            <a:r>
              <a:rPr lang="es-AR" sz="2400" dirty="0" err="1" smtClean="0"/>
              <a:t>intraplanta</a:t>
            </a:r>
            <a:r>
              <a:rPr lang="es-AR" sz="2400" dirty="0" smtClean="0"/>
              <a:t>  Los choferes de </a:t>
            </a:r>
            <a:r>
              <a:rPr lang="es-AR" sz="2400" dirty="0" err="1" smtClean="0"/>
              <a:t>interplanta</a:t>
            </a:r>
            <a:r>
              <a:rPr lang="es-AR" sz="2400" dirty="0" smtClean="0"/>
              <a:t> de corta distancia y los de </a:t>
            </a:r>
            <a:r>
              <a:rPr lang="es-AR" sz="2400" dirty="0" err="1" smtClean="0"/>
              <a:t>intraplanta</a:t>
            </a:r>
            <a:r>
              <a:rPr lang="es-AR" sz="2400" dirty="0" smtClean="0"/>
              <a:t>, percibirán un adicional del 20% sobre el básico de chofer de primera categoría,  a todos sus efectos legales</a:t>
            </a:r>
            <a:r>
              <a:rPr lang="es-AR" sz="2000" dirty="0" smtClean="0"/>
              <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Autofit/>
          </a:bodyPr>
          <a:lstStyle/>
          <a:p>
            <a:pPr fontAlgn="auto">
              <a:spcAft>
                <a:spcPts val="0"/>
              </a:spcAft>
              <a:defRPr/>
            </a:pPr>
            <a:r>
              <a:rPr lang="es-AR" sz="3200" b="1" dirty="0" smtClean="0"/>
              <a:t>Rama de Transporte y Distribución de Aguas, Aguas Gaseosas y Cervezas</a:t>
            </a:r>
            <a:endParaRPr lang="es-ES" sz="3200" b="1" dirty="0" smtClean="0">
              <a:effectLst>
                <a:outerShdw blurRad="38100" dist="38100" dir="2700000" algn="tl">
                  <a:srgbClr val="C0C0C0"/>
                </a:outerShdw>
              </a:effectLst>
              <a:latin typeface="Century Gothic" pitchFamily="34" charset="0"/>
            </a:endParaRPr>
          </a:p>
        </p:txBody>
      </p:sp>
      <p:sp>
        <p:nvSpPr>
          <p:cNvPr id="58370" name="Rectangle 3"/>
          <p:cNvSpPr>
            <a:spLocks noGrp="1" noChangeArrowheads="1"/>
          </p:cNvSpPr>
          <p:nvPr>
            <p:ph idx="4294967295"/>
          </p:nvPr>
        </p:nvSpPr>
        <p:spPr>
          <a:xfrm>
            <a:off x="760413" y="1436688"/>
            <a:ext cx="8059737" cy="4149725"/>
          </a:xfrm>
        </p:spPr>
        <p:txBody>
          <a:bodyPr lIns="0" tIns="0" rIns="0" bIns="0"/>
          <a:lstStyle/>
          <a:p>
            <a:pPr algn="just">
              <a:buFontTx/>
              <a:buNone/>
            </a:pPr>
            <a:r>
              <a:rPr lang="es-AR" sz="3600" smtClean="0"/>
              <a:t>    </a:t>
            </a:r>
            <a:r>
              <a:rPr lang="es-AR" smtClean="0"/>
              <a:t>La totalidad de los operarios especializados y personal de maestranza y serenos que se desempeñen en empresas afectadas  exclusivamente a la actividad de reparto y distribución, dada la naturaleza de la misma percibirán un adicional del 16% sobre el básico de su categoría, a todos sus efectos legales.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Autofit/>
          </a:bodyPr>
          <a:lstStyle/>
          <a:p>
            <a:pPr fontAlgn="auto">
              <a:spcAft>
                <a:spcPts val="0"/>
              </a:spcAft>
              <a:defRPr/>
            </a:pPr>
            <a:r>
              <a:rPr lang="es-AR" sz="3200" b="1" dirty="0" smtClean="0"/>
              <a:t>Rama de Transporte y Distribución de Aguas, Aguas Gaseosas y Cervezas</a:t>
            </a:r>
            <a:endParaRPr lang="es-ES" sz="3200" b="1" dirty="0" smtClean="0">
              <a:solidFill>
                <a:srgbClr val="5F5F5F"/>
              </a:solidFill>
              <a:effectLst>
                <a:outerShdw blurRad="38100" dist="38100" dir="2700000" algn="tl">
                  <a:srgbClr val="C0C0C0"/>
                </a:outerShdw>
              </a:effectLst>
              <a:latin typeface="Century Gothic" pitchFamily="34" charset="0"/>
            </a:endParaRPr>
          </a:p>
        </p:txBody>
      </p:sp>
      <p:sp>
        <p:nvSpPr>
          <p:cNvPr id="59394" name="Rectangle 3"/>
          <p:cNvSpPr>
            <a:spLocks noGrp="1" noChangeArrowheads="1"/>
          </p:cNvSpPr>
          <p:nvPr>
            <p:ph idx="4294967295"/>
          </p:nvPr>
        </p:nvSpPr>
        <p:spPr>
          <a:xfrm>
            <a:off x="760413" y="1712913"/>
            <a:ext cx="7988300" cy="3598862"/>
          </a:xfrm>
        </p:spPr>
        <p:txBody>
          <a:bodyPr lIns="0" tIns="0" rIns="0" bIns="0"/>
          <a:lstStyle/>
          <a:p>
            <a:pPr>
              <a:buFontTx/>
              <a:buNone/>
            </a:pPr>
            <a:r>
              <a:rPr lang="es-AR" sz="3600" smtClean="0"/>
              <a:t>      </a:t>
            </a:r>
            <a:r>
              <a:rPr lang="es-AR" smtClean="0"/>
              <a:t>La totalidad del personal de taller y el personal administrativo que se desempeñen en empresas afectadas exclusivamente a la actividad de reparto y distribución, dada la naturaleza de la misma percibirán un adicional del 20% del básico</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Autofit/>
          </a:bodyPr>
          <a:lstStyle/>
          <a:p>
            <a:pPr fontAlgn="auto">
              <a:spcAft>
                <a:spcPts val="0"/>
              </a:spcAft>
              <a:defRPr/>
            </a:pPr>
            <a:r>
              <a:rPr lang="es-AR" sz="3200" b="1" dirty="0" smtClean="0"/>
              <a:t>Rama de Transporte y Distribución de Aguas, Aguas Gaseosas y Cervezas</a:t>
            </a:r>
            <a:endParaRPr lang="es-ES" sz="3200" b="1" dirty="0" smtClean="0">
              <a:solidFill>
                <a:srgbClr val="5F5F5F"/>
              </a:solidFill>
              <a:effectLst>
                <a:outerShdw blurRad="38100" dist="38100" dir="2700000" algn="tl">
                  <a:srgbClr val="C0C0C0"/>
                </a:outerShdw>
              </a:effectLst>
              <a:latin typeface="Century Gothic" pitchFamily="34" charset="0"/>
            </a:endParaRPr>
          </a:p>
        </p:txBody>
      </p:sp>
      <p:sp>
        <p:nvSpPr>
          <p:cNvPr id="60418" name="Rectangle 3"/>
          <p:cNvSpPr>
            <a:spLocks noGrp="1" noChangeArrowheads="1"/>
          </p:cNvSpPr>
          <p:nvPr>
            <p:ph idx="4294967295"/>
          </p:nvPr>
        </p:nvSpPr>
        <p:spPr>
          <a:xfrm>
            <a:off x="760413" y="1727200"/>
            <a:ext cx="8059737" cy="4076700"/>
          </a:xfrm>
        </p:spPr>
        <p:txBody>
          <a:bodyPr lIns="0" tIns="0" rIns="0" bIns="0"/>
          <a:lstStyle/>
          <a:p>
            <a:pPr>
              <a:buFontTx/>
              <a:buNone/>
            </a:pPr>
            <a:r>
              <a:rPr lang="es-AR" sz="2000" b="1" smtClean="0"/>
              <a:t>     </a:t>
            </a:r>
            <a:r>
              <a:rPr lang="es-AR" sz="2800" b="1" smtClean="0"/>
              <a:t>Comida y Viáticos</a:t>
            </a:r>
          </a:p>
          <a:p>
            <a:pPr>
              <a:buFontTx/>
              <a:buNone/>
            </a:pPr>
            <a:r>
              <a:rPr lang="es-AR" sz="2800" smtClean="0"/>
              <a:t>     A todos los trabajadores del sector operativo de la actividad les serán abonados los valores correspondientes a comida previstos en el ítem 4.1.12 y viático especial ítem 4.1.13 si cumplen con las condiciones que surgen corresponda para cada una de las categorías laborales  de la presente rama, a excepción del chofer de larga distancia.</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Autofit/>
          </a:bodyPr>
          <a:lstStyle/>
          <a:p>
            <a:pPr fontAlgn="auto">
              <a:spcAft>
                <a:spcPts val="0"/>
              </a:spcAft>
              <a:defRPr/>
            </a:pPr>
            <a:r>
              <a:rPr lang="es-AR" sz="3200" b="1" dirty="0" smtClean="0"/>
              <a:t>Rama de Transporte y Distribución de Aguas, Aguas Gaseosas y Cervezas</a:t>
            </a:r>
            <a:endParaRPr lang="es-ES" sz="3200" b="1" dirty="0" smtClean="0">
              <a:solidFill>
                <a:srgbClr val="5F5F5F"/>
              </a:solidFill>
              <a:effectLst>
                <a:outerShdw blurRad="38100" dist="38100" dir="2700000" algn="tl">
                  <a:srgbClr val="C0C0C0"/>
                </a:outerShdw>
              </a:effectLst>
              <a:latin typeface="Century Gothic" pitchFamily="34" charset="0"/>
            </a:endParaRPr>
          </a:p>
        </p:txBody>
      </p:sp>
      <p:sp>
        <p:nvSpPr>
          <p:cNvPr id="61442" name="Rectangle 3"/>
          <p:cNvSpPr>
            <a:spLocks noGrp="1" noChangeArrowheads="1"/>
          </p:cNvSpPr>
          <p:nvPr>
            <p:ph idx="4294967295"/>
          </p:nvPr>
        </p:nvSpPr>
        <p:spPr>
          <a:xfrm>
            <a:off x="760413" y="1393825"/>
            <a:ext cx="7988300" cy="4149725"/>
          </a:xfrm>
        </p:spPr>
        <p:txBody>
          <a:bodyPr lIns="0" tIns="0" rIns="0" bIns="0"/>
          <a:lstStyle/>
          <a:p>
            <a:pPr>
              <a:buFontTx/>
              <a:buNone/>
            </a:pPr>
            <a:r>
              <a:rPr lang="es-AR" sz="2800" b="1" smtClean="0"/>
              <a:t>      Adicional cobro de facturas.</a:t>
            </a:r>
          </a:p>
          <a:p>
            <a:pPr algn="just">
              <a:buFontTx/>
              <a:buNone/>
            </a:pPr>
            <a:r>
              <a:rPr lang="es-AR" sz="2800" smtClean="0"/>
              <a:t>   Los choferes de reparto percibirán un adicional por el cobro de facturas consistente en una suma que surgirá de los acuerdos celebrados y/o a celebrarse entre el sindicato de cada provincia, la Federación y  las empresas de la actividad.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Autofit/>
          </a:bodyPr>
          <a:lstStyle/>
          <a:p>
            <a:pPr fontAlgn="auto">
              <a:spcAft>
                <a:spcPts val="0"/>
              </a:spcAft>
              <a:defRPr/>
            </a:pPr>
            <a:r>
              <a:rPr lang="es-AR" sz="3200" b="1" dirty="0" smtClean="0"/>
              <a:t>Rama de Operaciones Logísticas, Almacenamiento y Distribución</a:t>
            </a:r>
            <a:endParaRPr lang="es-ES" sz="3200" b="1" dirty="0" smtClean="0">
              <a:solidFill>
                <a:srgbClr val="5F5F5F"/>
              </a:solidFill>
              <a:effectLst>
                <a:outerShdw blurRad="38100" dist="38100" dir="2700000" algn="tl">
                  <a:srgbClr val="C0C0C0"/>
                </a:outerShdw>
              </a:effectLst>
              <a:latin typeface="Century Gothic" pitchFamily="34" charset="0"/>
            </a:endParaRPr>
          </a:p>
        </p:txBody>
      </p:sp>
      <p:sp>
        <p:nvSpPr>
          <p:cNvPr id="62466" name="Rectangle 3"/>
          <p:cNvSpPr>
            <a:spLocks noGrp="1" noChangeArrowheads="1"/>
          </p:cNvSpPr>
          <p:nvPr>
            <p:ph idx="4294967295"/>
          </p:nvPr>
        </p:nvSpPr>
        <p:spPr>
          <a:xfrm>
            <a:off x="760413" y="1336675"/>
            <a:ext cx="8383587" cy="4525963"/>
          </a:xfrm>
        </p:spPr>
        <p:txBody>
          <a:bodyPr lIns="0" tIns="0" rIns="0" bIns="0"/>
          <a:lstStyle/>
          <a:p>
            <a:pPr>
              <a:buFontTx/>
              <a:buNone/>
            </a:pPr>
            <a:r>
              <a:rPr lang="es-AR" sz="3600" smtClean="0"/>
              <a:t>     </a:t>
            </a:r>
            <a:r>
              <a:rPr lang="es-AR" b="1" smtClean="0"/>
              <a:t>Operario Logístico</a:t>
            </a:r>
            <a:r>
              <a:rPr lang="es-AR" smtClean="0"/>
              <a:t>: Por dicha actividad percibirá un adicional del 10% por sobre el sueldo básico establecido para el peón general, el que formará parte integrante del mismo a todos los efectos. El adicional de especialidad se aplicará además sobre los valores establecidos en los ítems 4.1.12 (comida) y 4.1.13 (viático especial).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Autofit/>
          </a:bodyPr>
          <a:lstStyle/>
          <a:p>
            <a:pPr fontAlgn="auto">
              <a:spcAft>
                <a:spcPts val="0"/>
              </a:spcAft>
              <a:defRPr/>
            </a:pPr>
            <a:r>
              <a:rPr lang="es-AR" sz="3200" b="1" dirty="0" smtClean="0"/>
              <a:t>Rama de Operaciones Logísticas, Almacenamiento y Distribución</a:t>
            </a:r>
            <a:endParaRPr lang="es-ES" sz="3200" b="1" dirty="0" smtClean="0">
              <a:effectLst>
                <a:outerShdw blurRad="38100" dist="38100" dir="2700000" algn="tl">
                  <a:srgbClr val="C0C0C0"/>
                </a:outerShdw>
              </a:effectLst>
              <a:latin typeface="Century Gothic" pitchFamily="34" charset="0"/>
            </a:endParaRPr>
          </a:p>
        </p:txBody>
      </p:sp>
      <p:sp>
        <p:nvSpPr>
          <p:cNvPr id="63490" name="Rectangle 3"/>
          <p:cNvSpPr>
            <a:spLocks noGrp="1" noChangeArrowheads="1"/>
          </p:cNvSpPr>
          <p:nvPr>
            <p:ph idx="4294967295"/>
          </p:nvPr>
        </p:nvSpPr>
        <p:spPr>
          <a:xfrm>
            <a:off x="760413" y="1639888"/>
            <a:ext cx="8383587" cy="3859212"/>
          </a:xfrm>
        </p:spPr>
        <p:txBody>
          <a:bodyPr lIns="0" tIns="0" rIns="0" bIns="0"/>
          <a:lstStyle/>
          <a:p>
            <a:pPr>
              <a:buFontTx/>
              <a:buNone/>
            </a:pPr>
            <a:r>
              <a:rPr lang="es-AR" sz="4800" smtClean="0"/>
              <a:t>  </a:t>
            </a:r>
            <a:r>
              <a:rPr lang="es-AR" sz="2800" smtClean="0"/>
              <a:t>Básico del peón general será del 12%, el que formará parte integrante del mismo a todos los efectos. El adicional de especialidad se aplicará además sobre los valores establecidos en los ítems 4.1.12 (comida) y 4.1.13 (viático especial). El empleador deberá entregar al trabajador que preste servicios en dichas cámaras los elementos de protección personal y vestimentas necesarios para la realización de la tarea.</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1463"/>
            <a:ext cx="8383588" cy="935037"/>
          </a:xfrm>
        </p:spPr>
        <p:txBody>
          <a:bodyPr lIns="0" tIns="0" rIns="0" bIns="0" rtlCol="0" anchor="t">
            <a:noAutofit/>
          </a:bodyPr>
          <a:lstStyle/>
          <a:p>
            <a:pPr fontAlgn="auto">
              <a:spcAft>
                <a:spcPts val="0"/>
              </a:spcAft>
              <a:defRPr/>
            </a:pPr>
            <a:r>
              <a:rPr lang="es-AR" sz="3200" b="1" dirty="0" smtClean="0"/>
              <a:t>Rama de Operaciones Logísticas, Almacenamiento y Distribución</a:t>
            </a:r>
            <a:endParaRPr lang="es-ES" sz="3200" b="1" dirty="0" smtClean="0">
              <a:solidFill>
                <a:srgbClr val="5F5F5F"/>
              </a:solidFill>
              <a:effectLst>
                <a:outerShdw blurRad="38100" dist="38100" dir="2700000" algn="tl">
                  <a:srgbClr val="C0C0C0"/>
                </a:outerShdw>
              </a:effectLst>
              <a:latin typeface="Century Gothic" pitchFamily="34" charset="0"/>
            </a:endParaRPr>
          </a:p>
        </p:txBody>
      </p:sp>
      <p:sp>
        <p:nvSpPr>
          <p:cNvPr id="64514" name="Rectangle 3"/>
          <p:cNvSpPr>
            <a:spLocks noGrp="1" noChangeArrowheads="1"/>
          </p:cNvSpPr>
          <p:nvPr>
            <p:ph idx="4294967295"/>
          </p:nvPr>
        </p:nvSpPr>
        <p:spPr>
          <a:xfrm>
            <a:off x="760413" y="1755775"/>
            <a:ext cx="7988300" cy="3743325"/>
          </a:xfrm>
        </p:spPr>
        <p:txBody>
          <a:bodyPr lIns="0" tIns="0" rIns="0" bIns="0"/>
          <a:lstStyle/>
          <a:p>
            <a:pPr>
              <a:buFontTx/>
              <a:buNone/>
            </a:pPr>
            <a:r>
              <a:rPr lang="es-AR" sz="3600" smtClean="0"/>
              <a:t>      </a:t>
            </a:r>
            <a:r>
              <a:rPr lang="es-AR" sz="2800" smtClean="0"/>
              <a:t>Los empleados administrativos , percibirá un adicional del 10% por sobre el sueldo básico establecido para el administrativo de primera, el que formará parte integrante del mismo a todos los efectos. El adicional de especialidad se aplicará además sobre los valores establecidos en los ítems 4.1.12 (comida) y 4.1.13 (viático especial).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ADICIONALES del CONVENIO COLECTIVO </a:t>
            </a:r>
          </a:p>
        </p:txBody>
      </p:sp>
      <p:sp>
        <p:nvSpPr>
          <p:cNvPr id="52227" name="Rectangle 3"/>
          <p:cNvSpPr>
            <a:spLocks noGrp="1" noChangeArrowheads="1"/>
          </p:cNvSpPr>
          <p:nvPr>
            <p:ph idx="4294967295"/>
          </p:nvPr>
        </p:nvSpPr>
        <p:spPr>
          <a:xfrm>
            <a:off x="0" y="987425"/>
            <a:ext cx="8383588" cy="4468813"/>
          </a:xfrm>
        </p:spPr>
        <p:txBody>
          <a:bodyPr lIns="0" tIns="0" rIns="0" bIns="0" rtlCol="0">
            <a:normAutofit lnSpcReduction="10000"/>
          </a:bodyPr>
          <a:lstStyle/>
          <a:p>
            <a:pPr fontAlgn="auto">
              <a:spcAft>
                <a:spcPts val="0"/>
              </a:spcAft>
              <a:buFontTx/>
              <a:buNone/>
              <a:defRPr/>
            </a:pPr>
            <a:r>
              <a:rPr lang="es-AR" sz="3600" b="1" dirty="0" smtClean="0"/>
              <a:t>     </a:t>
            </a:r>
            <a:r>
              <a:rPr lang="es-AR" sz="2800" b="1" dirty="0" smtClean="0"/>
              <a:t>Adicional por antigüedad</a:t>
            </a:r>
            <a:r>
              <a:rPr lang="es-AR" sz="2800" dirty="0" smtClean="0"/>
              <a:t>: La totalidad de los trabajadores  comprendidos en el ámbito del presente Convenio, percibirán a partir del primer año de antigüedad en la Empresa, un adicional equivalente al 1% por cada año de antigüedad, calculado sobre la totalidad de los rubros remunerativos previstos en el  </a:t>
            </a:r>
            <a:r>
              <a:rPr lang="es-AR" sz="2800" dirty="0"/>
              <a:t>p</a:t>
            </a:r>
            <a:r>
              <a:rPr lang="es-AR" sz="2800" dirty="0" smtClean="0"/>
              <a:t>resente Convenio Colectivo</a:t>
            </a:r>
          </a:p>
          <a:p>
            <a:pPr fontAlgn="auto">
              <a:spcAft>
                <a:spcPts val="0"/>
              </a:spcAft>
              <a:buFontTx/>
              <a:buNone/>
              <a:defRPr/>
            </a:pPr>
            <a:r>
              <a:rPr lang="es-AR" sz="2800" dirty="0" smtClean="0"/>
              <a:t>      El computo de antigüedad se realizará anualmente al día 31 de Diciembre de cada año, debiendo computarse como un periodo anual completo toda fracción superior a seis (6) meses.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dirty="0" smtClean="0">
                <a:effectLst>
                  <a:outerShdw blurRad="38100" dist="38100" dir="2700000" algn="tl">
                    <a:srgbClr val="C0C0C0"/>
                  </a:outerShdw>
                </a:effectLst>
                <a:latin typeface="Century Gothic" pitchFamily="34" charset="0"/>
              </a:rPr>
              <a:t>JORNADA</a:t>
            </a:r>
          </a:p>
        </p:txBody>
      </p:sp>
      <p:sp>
        <p:nvSpPr>
          <p:cNvPr id="20482" name="Rectangle 3"/>
          <p:cNvSpPr>
            <a:spLocks noGrp="1" noChangeArrowheads="1"/>
          </p:cNvSpPr>
          <p:nvPr>
            <p:ph idx="4294967295"/>
          </p:nvPr>
        </p:nvSpPr>
        <p:spPr>
          <a:xfrm>
            <a:off x="760413" y="1263650"/>
            <a:ext cx="8383587" cy="4525963"/>
          </a:xfrm>
        </p:spPr>
        <p:txBody>
          <a:bodyPr lIns="0" tIns="0" rIns="0" bIns="0"/>
          <a:lstStyle/>
          <a:p>
            <a:pPr>
              <a:buFontTx/>
              <a:buNone/>
            </a:pPr>
            <a:r>
              <a:rPr lang="es-AR" sz="4800" smtClean="0"/>
              <a:t>  </a:t>
            </a:r>
            <a:r>
              <a:rPr lang="es-AR" sz="2800" smtClean="0"/>
              <a:t>La jornada de trabajo será de 8 horas diarias, de lunes a viernes, y de 4 horas los días sábados. </a:t>
            </a:r>
          </a:p>
          <a:p>
            <a:pPr>
              <a:buFontTx/>
              <a:buNone/>
            </a:pPr>
            <a:r>
              <a:rPr lang="es-AR" sz="2800" smtClean="0"/>
              <a:t> </a:t>
            </a:r>
          </a:p>
          <a:p>
            <a:pPr>
              <a:buFontTx/>
              <a:buNone/>
            </a:pPr>
            <a:r>
              <a:rPr lang="es-AR" sz="2800" smtClean="0"/>
              <a:t>    Dentro de lo estipulado precedentemente las horas de trabajo legales de lunes a sábados será de 44 horas, pudiéndose distribuir dichas horas de lunes a viernes, no excediéndose  la jornada diaria más allá de las 8,45’.</a:t>
            </a:r>
            <a:endParaRPr lang="es-ES" sz="2800" b="1"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ADICIONAL DE COMIDA</a:t>
            </a:r>
          </a:p>
        </p:txBody>
      </p:sp>
      <p:sp>
        <p:nvSpPr>
          <p:cNvPr id="53251" name="Rectangle 3"/>
          <p:cNvSpPr>
            <a:spLocks noGrp="1" noChangeArrowheads="1"/>
          </p:cNvSpPr>
          <p:nvPr>
            <p:ph idx="4294967295"/>
          </p:nvPr>
        </p:nvSpPr>
        <p:spPr>
          <a:xfrm>
            <a:off x="760413" y="1190625"/>
            <a:ext cx="7915275" cy="4818063"/>
          </a:xfrm>
        </p:spPr>
        <p:txBody>
          <a:bodyPr lIns="0" tIns="0" rIns="0" bIns="0" rtlCol="0">
            <a:normAutofit fontScale="92500" lnSpcReduction="10000"/>
          </a:bodyPr>
          <a:lstStyle/>
          <a:p>
            <a:pPr algn="just" fontAlgn="auto">
              <a:spcAft>
                <a:spcPts val="0"/>
              </a:spcAft>
              <a:buFontTx/>
              <a:buNone/>
              <a:defRPr/>
            </a:pPr>
            <a:r>
              <a:rPr lang="es-AR" sz="3600" dirty="0" smtClean="0"/>
              <a:t>      </a:t>
            </a:r>
            <a:r>
              <a:rPr lang="es-AR" sz="2800" dirty="0" smtClean="0"/>
              <a:t>Todos los trabajadores comprendidos en el presente Convenio Colectivo de Trabajo, a excepción de los  TRABAJADORES DE LARGA DISTANCIA  percibirán en concepto de comida, por cada día efectivamente trabajado, la suma de  $ 56,97.</a:t>
            </a:r>
          </a:p>
          <a:p>
            <a:pPr algn="just" fontAlgn="auto">
              <a:spcAft>
                <a:spcPts val="0"/>
              </a:spcAft>
              <a:buFontTx/>
              <a:buNone/>
              <a:defRPr/>
            </a:pPr>
            <a:endParaRPr lang="es-AR" sz="2800" dirty="0" smtClean="0"/>
          </a:p>
          <a:p>
            <a:pPr algn="just" fontAlgn="auto">
              <a:spcAft>
                <a:spcPts val="0"/>
              </a:spcAft>
              <a:buFontTx/>
              <a:buNone/>
              <a:defRPr/>
            </a:pPr>
            <a:r>
              <a:rPr lang="es-AR" sz="2800" dirty="0" smtClean="0"/>
              <a:t>      El trabajador que preste servicios en jornada diurna y que por razones de servicio debiera realizar horas extraordinarias, superadas las 21horas, tendrá  derecho a percibir otro importe igual al referido en el párrafo anterior, en concepto de cena.</a:t>
            </a:r>
          </a:p>
          <a:p>
            <a:pPr algn="just" fontAlgn="auto">
              <a:spcAft>
                <a:spcPts val="0"/>
              </a:spcAft>
              <a:buFontTx/>
              <a:buNone/>
              <a:defRPr/>
            </a:pPr>
            <a:r>
              <a:rPr lang="es-AR" sz="2800" dirty="0" smtClean="0"/>
              <a:t>     </a:t>
            </a:r>
            <a:r>
              <a:rPr lang="es-AR" sz="2800" b="1" dirty="0" smtClean="0"/>
              <a:t>MINIMO 22 DIAS </a:t>
            </a:r>
            <a:endParaRPr lang="es-AR" sz="2800" dirty="0" smtClean="0"/>
          </a:p>
          <a:p>
            <a:pPr algn="just" fontAlgn="auto">
              <a:spcAft>
                <a:spcPts val="0"/>
              </a:spcAft>
              <a:buFontTx/>
              <a:buNone/>
              <a:defRPr/>
            </a:pPr>
            <a:endParaRPr lang="es-AR" sz="2800" dirty="0" smtClean="0"/>
          </a:p>
          <a:p>
            <a:pPr algn="just" fontAlgn="auto">
              <a:spcAft>
                <a:spcPts val="0"/>
              </a:spcAft>
              <a:buFontTx/>
              <a:buNone/>
              <a:defRPr/>
            </a:pPr>
            <a:endParaRPr lang="es-AR" sz="2000" b="1" dirty="0" smtClean="0"/>
          </a:p>
          <a:p>
            <a:pPr algn="just" fontAlgn="auto">
              <a:spcAft>
                <a:spcPts val="0"/>
              </a:spcAft>
              <a:buFontTx/>
              <a:buNone/>
              <a:defRPr/>
            </a:pPr>
            <a:endParaRPr lang="es-ES" sz="2000" b="1"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ADICIONAL DE VIATICOS ESPECIALES </a:t>
            </a:r>
          </a:p>
        </p:txBody>
      </p:sp>
      <p:sp>
        <p:nvSpPr>
          <p:cNvPr id="54275" name="Rectangle 3"/>
          <p:cNvSpPr>
            <a:spLocks noGrp="1" noChangeArrowheads="1"/>
          </p:cNvSpPr>
          <p:nvPr>
            <p:ph idx="4294967295"/>
          </p:nvPr>
        </p:nvSpPr>
        <p:spPr>
          <a:xfrm>
            <a:off x="468313" y="1074738"/>
            <a:ext cx="7442200" cy="4757737"/>
          </a:xfrm>
        </p:spPr>
        <p:txBody>
          <a:bodyPr lIns="0" tIns="0" rIns="0" bIns="0" rtlCol="0">
            <a:normAutofit fontScale="92500" lnSpcReduction="10000"/>
          </a:bodyPr>
          <a:lstStyle/>
          <a:p>
            <a:pPr algn="just" fontAlgn="auto">
              <a:spcAft>
                <a:spcPts val="0"/>
              </a:spcAft>
              <a:buFontTx/>
              <a:buNone/>
              <a:defRPr/>
            </a:pPr>
            <a:r>
              <a:rPr lang="es-AR" sz="4400" dirty="0" smtClean="0"/>
              <a:t>  </a:t>
            </a:r>
            <a:r>
              <a:rPr lang="es-AR" sz="2800" b="1" dirty="0" smtClean="0"/>
              <a:t>VIATICO ESPECIAL</a:t>
            </a:r>
            <a:r>
              <a:rPr lang="es-AR" sz="2800" dirty="0" smtClean="0"/>
              <a:t>: Todos los trabajadores comprendidos en el presente Convenio Colectivo de Trabajo, a excepción de los TRABAJADORES DE LARGA DISTANCIA, percibirán por cada día efectivamente trabajado, en concepto de viático la suma de $28,58-</a:t>
            </a:r>
          </a:p>
          <a:p>
            <a:pPr algn="just" fontAlgn="auto">
              <a:spcAft>
                <a:spcPts val="0"/>
              </a:spcAft>
              <a:buFont typeface="Arial" pitchFamily="34" charset="0"/>
              <a:buChar char="•"/>
              <a:defRPr/>
            </a:pPr>
            <a:endParaRPr lang="es-AR" sz="2800" dirty="0" smtClean="0"/>
          </a:p>
          <a:p>
            <a:pPr algn="just" fontAlgn="auto">
              <a:spcAft>
                <a:spcPts val="0"/>
              </a:spcAft>
              <a:buFontTx/>
              <a:buNone/>
              <a:defRPr/>
            </a:pPr>
            <a:r>
              <a:rPr lang="es-AR" sz="2800" dirty="0" smtClean="0"/>
              <a:t>      Este viático compensará el gasto de movilidad en que el trabajador incurre, correspondiendo su percepción, en forma acumulativa, al </a:t>
            </a:r>
            <a:r>
              <a:rPr lang="es-AR" sz="2800" dirty="0" err="1" smtClean="0"/>
              <a:t>item</a:t>
            </a:r>
            <a:r>
              <a:rPr lang="es-AR" sz="2800" dirty="0" smtClean="0"/>
              <a:t> 4.1.12.</a:t>
            </a:r>
          </a:p>
          <a:p>
            <a:pPr algn="just" fontAlgn="auto">
              <a:spcAft>
                <a:spcPts val="0"/>
              </a:spcAft>
              <a:buFontTx/>
              <a:buNone/>
              <a:defRPr/>
            </a:pPr>
            <a:r>
              <a:rPr lang="es-AR" sz="2800" b="1" dirty="0" smtClean="0"/>
              <a:t>     MINIMO 22 DÍAS</a:t>
            </a:r>
            <a:endParaRPr lang="es-ES" sz="2800" b="1"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3600" b="1" dirty="0" smtClean="0">
                <a:effectLst>
                  <a:outerShdw blurRad="38100" dist="38100" dir="2700000" algn="tl">
                    <a:srgbClr val="C0C0C0"/>
                  </a:outerShdw>
                </a:effectLst>
                <a:latin typeface="Century Gothic" pitchFamily="34" charset="0"/>
              </a:rPr>
              <a:t>ADICIONAL DE VIATICOS  - PERNOCTADA </a:t>
            </a:r>
          </a:p>
        </p:txBody>
      </p:sp>
      <p:sp>
        <p:nvSpPr>
          <p:cNvPr id="68610" name="Rectangle 3"/>
          <p:cNvSpPr>
            <a:spLocks noGrp="1" noChangeArrowheads="1"/>
          </p:cNvSpPr>
          <p:nvPr>
            <p:ph idx="4294967295"/>
          </p:nvPr>
        </p:nvSpPr>
        <p:spPr>
          <a:xfrm>
            <a:off x="760413" y="1408113"/>
            <a:ext cx="7627937" cy="4381500"/>
          </a:xfrm>
        </p:spPr>
        <p:txBody>
          <a:bodyPr lIns="0" tIns="0" rIns="0" bIns="0"/>
          <a:lstStyle/>
          <a:p>
            <a:pPr algn="just">
              <a:buFontTx/>
              <a:buNone/>
            </a:pPr>
            <a:r>
              <a:rPr lang="es-AR" sz="3600" smtClean="0"/>
              <a:t>   </a:t>
            </a:r>
            <a:r>
              <a:rPr lang="es-AR" sz="3600" b="1" smtClean="0"/>
              <a:t>Pernoctada: </a:t>
            </a:r>
            <a:r>
              <a:rPr lang="es-AR" sz="3600" smtClean="0"/>
              <a:t>Cuando el personal deba pernoctar fuera de su residencia, en virtud de las características del servicio que presta, o por contratiempos surgidos en el servicio habitual, percibirá un viático en compensación por gastos de alojamiento de $ 66,34 por día y por persona.</a:t>
            </a:r>
            <a:endParaRPr lang="es-ES" sz="3600" b="1"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3600" b="1" dirty="0" smtClean="0">
                <a:effectLst>
                  <a:outerShdw blurRad="38100" dist="38100" dir="2700000" algn="tl">
                    <a:srgbClr val="C0C0C0"/>
                  </a:outerShdw>
                </a:effectLst>
                <a:latin typeface="Century Gothic" pitchFamily="34" charset="0"/>
              </a:rPr>
              <a:t>ADICIONAL VACACIONES </a:t>
            </a:r>
          </a:p>
        </p:txBody>
      </p:sp>
      <p:sp>
        <p:nvSpPr>
          <p:cNvPr id="69634" name="Rectangle 3"/>
          <p:cNvSpPr>
            <a:spLocks noGrp="1" noChangeArrowheads="1"/>
          </p:cNvSpPr>
          <p:nvPr>
            <p:ph idx="4294967295"/>
          </p:nvPr>
        </p:nvSpPr>
        <p:spPr>
          <a:xfrm>
            <a:off x="760413" y="1552575"/>
            <a:ext cx="8383587" cy="4237038"/>
          </a:xfrm>
        </p:spPr>
        <p:txBody>
          <a:bodyPr lIns="0" tIns="0" rIns="0" bIns="0"/>
          <a:lstStyle/>
          <a:p>
            <a:pPr>
              <a:buFontTx/>
              <a:buNone/>
            </a:pPr>
            <a:r>
              <a:rPr lang="es-AR" sz="2800" smtClean="0"/>
              <a:t>    Todos los trabajadores comprendidos en el presente Convenio Colectivo de Trabajo, percibirán un adicional fijo por cada  día de vacaciones gozadas de $ 86,94</a:t>
            </a:r>
          </a:p>
          <a:p>
            <a:endParaRPr lang="es-AR" sz="2800" b="1"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3200" b="1" dirty="0" smtClean="0">
                <a:effectLst>
                  <a:outerShdw blurRad="38100" dist="38100" dir="2700000" algn="tl">
                    <a:srgbClr val="C0C0C0"/>
                  </a:outerShdw>
                </a:effectLst>
                <a:latin typeface="Century Gothic" pitchFamily="34" charset="0"/>
              </a:rPr>
              <a:t>DIA DEL GREMIO</a:t>
            </a:r>
          </a:p>
        </p:txBody>
      </p:sp>
      <p:sp>
        <p:nvSpPr>
          <p:cNvPr id="70658" name="Rectangle 3"/>
          <p:cNvSpPr>
            <a:spLocks noGrp="1" noChangeArrowheads="1"/>
          </p:cNvSpPr>
          <p:nvPr>
            <p:ph idx="4294967295"/>
          </p:nvPr>
        </p:nvSpPr>
        <p:spPr>
          <a:xfrm>
            <a:off x="760413" y="1263650"/>
            <a:ext cx="7915275" cy="4525963"/>
          </a:xfrm>
        </p:spPr>
        <p:txBody>
          <a:bodyPr lIns="0" tIns="0" rIns="0" bIns="0"/>
          <a:lstStyle/>
          <a:p>
            <a:pPr>
              <a:buFontTx/>
              <a:buNone/>
            </a:pPr>
            <a:endParaRPr lang="es-AR" sz="3600" b="1" smtClean="0"/>
          </a:p>
          <a:p>
            <a:pPr algn="just">
              <a:buFontTx/>
              <a:buNone/>
            </a:pPr>
            <a:r>
              <a:rPr lang="es-AR" sz="2400" smtClean="0"/>
              <a:t>      </a:t>
            </a:r>
            <a:r>
              <a:rPr lang="es-AR" sz="2800" smtClean="0"/>
              <a:t>Día del trabajador camionero. Se deja establecido el día 15 de Diciembre de cada año como DIA DEL TRABAJADOR CAMIONERO, debiendo abonarse dicha jornada de trabajo, con el cien (100%) por cien de recargo, y si coincidiera con día domingo o sábado y fuere trabajado,  con el doscientos por ciento (200%) de recargo, siendo  este recargo comprensivo del establecido en la legislación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85750"/>
            <a:ext cx="8383588" cy="935038"/>
          </a:xfrm>
        </p:spPr>
        <p:txBody>
          <a:bodyPr lIns="0" tIns="0" rIns="0" bIns="0" rtlCol="0" anchor="t">
            <a:normAutofit/>
          </a:bodyPr>
          <a:lstStyle/>
          <a:p>
            <a:pPr fontAlgn="auto">
              <a:spcAft>
                <a:spcPts val="0"/>
              </a:spcAft>
              <a:defRPr/>
            </a:pPr>
            <a:r>
              <a:rPr lang="es-ES" sz="3200" b="1" dirty="0" smtClean="0">
                <a:effectLst>
                  <a:outerShdw blurRad="38100" dist="38100" dir="2700000" algn="tl">
                    <a:srgbClr val="C0C0C0"/>
                  </a:outerShdw>
                </a:effectLst>
                <a:latin typeface="Century Gothic" pitchFamily="34" charset="0"/>
              </a:rPr>
              <a:t>LICENCIA POR FALLECIMIENTO </a:t>
            </a:r>
          </a:p>
        </p:txBody>
      </p:sp>
      <p:sp>
        <p:nvSpPr>
          <p:cNvPr id="58371" name="Rectangle 3"/>
          <p:cNvSpPr>
            <a:spLocks noGrp="1" noChangeArrowheads="1"/>
          </p:cNvSpPr>
          <p:nvPr>
            <p:ph idx="4294967295"/>
          </p:nvPr>
        </p:nvSpPr>
        <p:spPr>
          <a:xfrm>
            <a:off x="760413" y="1450975"/>
            <a:ext cx="8383587" cy="4048125"/>
          </a:xfrm>
        </p:spPr>
        <p:txBody>
          <a:bodyPr lIns="0" tIns="0" rIns="0" bIns="0" rtlCol="0">
            <a:normAutofit fontScale="92500"/>
          </a:bodyPr>
          <a:lstStyle/>
          <a:p>
            <a:pPr fontAlgn="auto">
              <a:spcAft>
                <a:spcPts val="0"/>
              </a:spcAft>
              <a:buFontTx/>
              <a:buNone/>
              <a:defRPr/>
            </a:pPr>
            <a:r>
              <a:rPr lang="es-AR" sz="4400" dirty="0" smtClean="0"/>
              <a:t>   </a:t>
            </a:r>
            <a:r>
              <a:rPr lang="es-AR" sz="2800" b="1" i="1" dirty="0" smtClean="0"/>
              <a:t>Fallecimiento de familiares. </a:t>
            </a:r>
            <a:r>
              <a:rPr lang="es-AR" sz="2800" dirty="0" smtClean="0"/>
              <a:t>En caso de fallecimiento del cónyuge o hijos con residencia en el país, el Personal  tendrá derecho a 3 días corridos de licencia pagos, más un </a:t>
            </a:r>
            <a:r>
              <a:rPr lang="es-AR" sz="2800" b="1" dirty="0" smtClean="0"/>
              <a:t>subsidio equivalentes</a:t>
            </a:r>
            <a:r>
              <a:rPr lang="es-AR" sz="2800" dirty="0" smtClean="0"/>
              <a:t> a 8Jornales de la categoría que ocupe. Si el fallecimiento fuera de padres o hermanos tendrá derecho a 2  días corridos de licencia pagos, más </a:t>
            </a:r>
            <a:r>
              <a:rPr lang="es-AR" sz="2800" b="1" dirty="0" smtClean="0"/>
              <a:t>una bonificación </a:t>
            </a:r>
            <a:r>
              <a:rPr lang="es-AR" sz="2800" dirty="0" smtClean="0"/>
              <a:t>4 jornales. Cuando se tratare de abuelos o suegros reuniéndose las mismas condiciones, gozarán de dos (2) días de licencia pagos</a:t>
            </a:r>
            <a:r>
              <a:rPr lang="es-AR" sz="2400" dirty="0" smtClean="0"/>
              <a:t>.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61938"/>
            <a:ext cx="8383587" cy="1133475"/>
          </a:xfrm>
        </p:spPr>
        <p:txBody>
          <a:bodyPr lIns="0" tIns="0" rIns="0" bIns="0" rtlCol="0" anchor="t">
            <a:normAutofit/>
          </a:bodyPr>
          <a:lstStyle/>
          <a:p>
            <a:pPr fontAlgn="auto">
              <a:spcAft>
                <a:spcPts val="0"/>
              </a:spcAft>
              <a:defRPr/>
            </a:pPr>
            <a:r>
              <a:rPr lang="es-ES" dirty="0" smtClean="0">
                <a:solidFill>
                  <a:srgbClr val="5F5F5F"/>
                </a:solidFill>
                <a:effectLst>
                  <a:outerShdw blurRad="38100" dist="38100" dir="2700000" algn="tl">
                    <a:srgbClr val="C0C0C0"/>
                  </a:outerShdw>
                </a:effectLst>
                <a:latin typeface="Century Gothic" pitchFamily="34" charset="0"/>
              </a:rPr>
              <a:t> </a:t>
            </a:r>
            <a:r>
              <a:rPr lang="es-ES" sz="3600" b="1" dirty="0" smtClean="0">
                <a:effectLst>
                  <a:outerShdw blurRad="38100" dist="38100" dir="2700000" algn="tl">
                    <a:srgbClr val="C0C0C0"/>
                  </a:outerShdw>
                </a:effectLst>
                <a:latin typeface="Century Gothic" pitchFamily="34" charset="0"/>
              </a:rPr>
              <a:t>LICENCIA POR NACIMIENTO </a:t>
            </a:r>
          </a:p>
        </p:txBody>
      </p:sp>
      <p:sp>
        <p:nvSpPr>
          <p:cNvPr id="72706" name="Rectangle 3"/>
          <p:cNvSpPr>
            <a:spLocks noGrp="1" noChangeArrowheads="1"/>
          </p:cNvSpPr>
          <p:nvPr>
            <p:ph idx="4294967295"/>
          </p:nvPr>
        </p:nvSpPr>
        <p:spPr>
          <a:xfrm>
            <a:off x="760413" y="1450975"/>
            <a:ext cx="7843837" cy="4048125"/>
          </a:xfrm>
        </p:spPr>
        <p:txBody>
          <a:bodyPr lIns="0" tIns="0" rIns="0" bIns="0"/>
          <a:lstStyle/>
          <a:p>
            <a:pPr algn="just">
              <a:buFontTx/>
              <a:buNone/>
            </a:pPr>
            <a:r>
              <a:rPr lang="es-AR" sz="5400" smtClean="0"/>
              <a:t>  </a:t>
            </a:r>
            <a:r>
              <a:rPr lang="es-AR" b="1" smtClean="0"/>
              <a:t>Nacimiento de hijos: </a:t>
            </a:r>
            <a:r>
              <a:rPr lang="es-AR" smtClean="0"/>
              <a:t>Por nacimiento de hijos del personal dependiente de la Empresa, los Empresarios otorgarán a los mismos, dos (2) días de licencia pagos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760413" y="242888"/>
            <a:ext cx="8383587" cy="935037"/>
          </a:xfrm>
        </p:spPr>
        <p:txBody>
          <a:bodyPr lIns="0" tIns="0" rIns="0" bIns="0" rtlCol="0" anchor="t">
            <a:normAutofit/>
          </a:bodyPr>
          <a:lstStyle/>
          <a:p>
            <a:pPr fontAlgn="auto">
              <a:spcAft>
                <a:spcPts val="0"/>
              </a:spcAft>
              <a:defRPr/>
            </a:pPr>
            <a:r>
              <a:rPr lang="es-ES" sz="3200" b="1" dirty="0" smtClean="0">
                <a:effectLst>
                  <a:outerShdw blurRad="38100" dist="38100" dir="2700000" algn="tl">
                    <a:srgbClr val="C0C0C0"/>
                  </a:outerShdw>
                </a:effectLst>
                <a:latin typeface="Century Gothic" pitchFamily="34" charset="0"/>
              </a:rPr>
              <a:t>SUBSIDIO POR HIJO DISCAPACITADO</a:t>
            </a:r>
          </a:p>
        </p:txBody>
      </p:sp>
      <p:sp>
        <p:nvSpPr>
          <p:cNvPr id="73730" name="Rectangle 3"/>
          <p:cNvSpPr>
            <a:spLocks noGrp="1" noChangeArrowheads="1"/>
          </p:cNvSpPr>
          <p:nvPr>
            <p:ph idx="4294967295"/>
          </p:nvPr>
        </p:nvSpPr>
        <p:spPr>
          <a:xfrm>
            <a:off x="760413" y="1465263"/>
            <a:ext cx="7915275" cy="4033837"/>
          </a:xfrm>
        </p:spPr>
        <p:txBody>
          <a:bodyPr lIns="0" tIns="0" rIns="0" bIns="0"/>
          <a:lstStyle/>
          <a:p>
            <a:pPr algn="just">
              <a:buFontTx/>
              <a:buNone/>
            </a:pPr>
            <a:r>
              <a:rPr lang="es-AR" sz="2800" smtClean="0"/>
              <a:t>      Aquellos empleados que sean beneficiarios de la asignación por hijo con capacidades diferentes prevista en la ley 24.714 (o al que la sustituya) percibirán, además, </a:t>
            </a:r>
            <a:r>
              <a:rPr lang="es-AR" sz="2800" b="1" smtClean="0"/>
              <a:t>un suplemento no remunerativo equivalente a 3  jornales</a:t>
            </a:r>
            <a:r>
              <a:rPr lang="es-AR" sz="2800" smtClean="0"/>
              <a:t>, tomados sobre la base del sueldo  básico de la categoría en que reporten en los términos  establecidos por el art. 103 bis de la L.C.T. El importe mencionado en el párrafo precedente se calculara dividiendo el sueldo básico de la categoría de que se trate por 24 y multiplicando este resultado por 3.</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a:xfrm>
            <a:off x="0" y="274638"/>
            <a:ext cx="8229600" cy="1143000"/>
          </a:xfrm>
        </p:spPr>
        <p:txBody>
          <a:bodyPr lIns="0" tIns="0" rIns="0" bIns="0" anchor="t"/>
          <a:lstStyle/>
          <a:p>
            <a:r>
              <a:rPr lang="es-AR" sz="3600" b="1" smtClean="0"/>
              <a:t>AUMENTO SALARIAL – 2012</a:t>
            </a:r>
            <a:br>
              <a:rPr lang="es-AR" sz="3600" b="1" smtClean="0"/>
            </a:br>
            <a:endParaRPr lang="es-ES_tradnl" sz="3600" b="1" smtClean="0"/>
          </a:p>
        </p:txBody>
      </p:sp>
      <p:sp>
        <p:nvSpPr>
          <p:cNvPr id="61443" name="Rectangle 3"/>
          <p:cNvSpPr>
            <a:spLocks noGrp="1" noChangeArrowheads="1"/>
          </p:cNvSpPr>
          <p:nvPr>
            <p:ph type="body" idx="4294967295"/>
          </p:nvPr>
        </p:nvSpPr>
        <p:spPr>
          <a:xfrm>
            <a:off x="323850" y="1600200"/>
            <a:ext cx="7905750" cy="4525963"/>
          </a:xfrm>
        </p:spPr>
        <p:txBody>
          <a:bodyPr lIns="0" tIns="0" rIns="0" bIns="0" rtlCol="0">
            <a:normAutofit lnSpcReduction="10000"/>
          </a:bodyPr>
          <a:lstStyle/>
          <a:p>
            <a:pPr fontAlgn="auto">
              <a:spcAft>
                <a:spcPts val="0"/>
              </a:spcAft>
              <a:buFontTx/>
              <a:buNone/>
              <a:defRPr/>
            </a:pPr>
            <a:r>
              <a:rPr lang="es-AR" dirty="0" smtClean="0"/>
              <a:t> 	</a:t>
            </a:r>
            <a:r>
              <a:rPr lang="es-AR" sz="2800" dirty="0" smtClean="0"/>
              <a:t>EL ACUERDO LOGRADO REPRESENTA UN 25,5% SOBRE LAS ESCALAS DE MARZO 2012,  EL CUAL SE DEVENGARÁN EN 3 CUOTAS NO ACUMULATIVAS A SABER: </a:t>
            </a:r>
          </a:p>
          <a:p>
            <a:pPr fontAlgn="auto">
              <a:spcAft>
                <a:spcPts val="0"/>
              </a:spcAft>
              <a:buFont typeface="Arial" pitchFamily="34" charset="0"/>
              <a:buChar char="•"/>
              <a:defRPr/>
            </a:pPr>
            <a:r>
              <a:rPr lang="es-AR" sz="2800" dirty="0" smtClean="0"/>
              <a:t>    EL 12,5 % A PARTIR DE JULIO </a:t>
            </a:r>
          </a:p>
          <a:p>
            <a:pPr fontAlgn="auto">
              <a:spcAft>
                <a:spcPts val="0"/>
              </a:spcAft>
              <a:buFont typeface="Arial" pitchFamily="34" charset="0"/>
              <a:buChar char="•"/>
              <a:defRPr/>
            </a:pPr>
            <a:r>
              <a:rPr lang="es-AR" sz="2800" dirty="0" smtClean="0"/>
              <a:t>    EL  7%  A PARTIR DE NOVIEMBRE </a:t>
            </a:r>
          </a:p>
          <a:p>
            <a:pPr fontAlgn="auto">
              <a:spcAft>
                <a:spcPts val="0"/>
              </a:spcAft>
              <a:buFont typeface="Arial" pitchFamily="34" charset="0"/>
              <a:buChar char="•"/>
              <a:defRPr/>
            </a:pPr>
            <a:r>
              <a:rPr lang="es-AR" sz="2800" dirty="0" smtClean="0"/>
              <a:t>    EL 6 %  A PARTIR DE MARZO 2013.</a:t>
            </a:r>
          </a:p>
          <a:p>
            <a:pPr fontAlgn="auto">
              <a:spcAft>
                <a:spcPts val="0"/>
              </a:spcAft>
              <a:buFontTx/>
              <a:buNone/>
              <a:defRPr/>
            </a:pPr>
            <a:r>
              <a:rPr lang="es-AR" sz="2800" dirty="0" smtClean="0"/>
              <a:t>    ESTOS INCREMENTOS SE APLICAN SOBRE LOS SUELDOS BÁSICOS DE CC Y SOBRE LA COMIDAD Y VIÁTICOS. </a:t>
            </a:r>
            <a:endParaRPr lang="es-ES_tradnl" sz="2800" dirty="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a:xfrm>
            <a:off x="0" y="274638"/>
            <a:ext cx="8229600" cy="1143000"/>
          </a:xfrm>
        </p:spPr>
        <p:txBody>
          <a:bodyPr lIns="0" tIns="0" rIns="0" bIns="0" anchor="t"/>
          <a:lstStyle/>
          <a:p>
            <a:r>
              <a:rPr lang="es-AR" sz="3200" b="1" smtClean="0"/>
              <a:t>AUMENTO SALARIAL – 2012</a:t>
            </a:r>
            <a:br>
              <a:rPr lang="es-AR" sz="3200" b="1" smtClean="0"/>
            </a:br>
            <a:r>
              <a:rPr lang="es-AR" sz="3200" b="1" smtClean="0"/>
              <a:t>ESTIMACION EJEMPLO</a:t>
            </a:r>
            <a:br>
              <a:rPr lang="es-AR" sz="3200" b="1" smtClean="0"/>
            </a:br>
            <a:endParaRPr lang="es-ES_tradnl" sz="3200" b="1" smtClean="0"/>
          </a:p>
        </p:txBody>
      </p:sp>
      <p:sp>
        <p:nvSpPr>
          <p:cNvPr id="75778" name="Rectangle 3"/>
          <p:cNvSpPr>
            <a:spLocks noGrp="1" noChangeArrowheads="1"/>
          </p:cNvSpPr>
          <p:nvPr>
            <p:ph type="body" idx="4294967295"/>
          </p:nvPr>
        </p:nvSpPr>
        <p:spPr>
          <a:xfrm>
            <a:off x="0" y="1600200"/>
            <a:ext cx="8229600" cy="4525963"/>
          </a:xfrm>
        </p:spPr>
        <p:txBody>
          <a:bodyPr lIns="0" tIns="0" rIns="0" bIns="0"/>
          <a:lstStyle/>
          <a:p>
            <a:pPr>
              <a:buFontTx/>
              <a:buNone/>
            </a:pPr>
            <a:r>
              <a:rPr lang="es-AR" smtClean="0"/>
              <a:t> 	</a:t>
            </a:r>
            <a:endParaRPr lang="es-ES_tradnl" sz="4400" smtClean="0"/>
          </a:p>
        </p:txBody>
      </p:sp>
      <p:graphicFrame>
        <p:nvGraphicFramePr>
          <p:cNvPr id="4" name="3 Tabla"/>
          <p:cNvGraphicFramePr>
            <a:graphicFrameLocks noGrp="1"/>
          </p:cNvGraphicFramePr>
          <p:nvPr/>
        </p:nvGraphicFramePr>
        <p:xfrm>
          <a:off x="479425" y="1382713"/>
          <a:ext cx="8229600" cy="4565650"/>
        </p:xfrm>
        <a:graphic>
          <a:graphicData uri="http://schemas.openxmlformats.org/drawingml/2006/table">
            <a:tbl>
              <a:tblPr/>
              <a:tblGrid>
                <a:gridCol w="1646238"/>
                <a:gridCol w="1646237"/>
                <a:gridCol w="1644650"/>
                <a:gridCol w="1646238"/>
                <a:gridCol w="1646237"/>
              </a:tblGrid>
              <a:tr h="1141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FFFFFF"/>
                          </a:solidFill>
                          <a:effectLst/>
                          <a:latin typeface="Arial" pitchFamily="34" charset="0"/>
                        </a:rPr>
                        <a:t>CONCEPTOS </a:t>
                      </a:r>
                      <a:endParaRPr kumimoji="0" lang="es-AR" sz="2000" b="1"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1CD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FFFFFF"/>
                          </a:solidFill>
                          <a:effectLst/>
                          <a:latin typeface="Arial" pitchFamily="34" charset="0"/>
                        </a:rPr>
                        <a:t>MARZO</a:t>
                      </a:r>
                      <a:endParaRPr kumimoji="0" lang="es-AR" sz="2000" b="1"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1CD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FFFFFF"/>
                          </a:solidFill>
                          <a:effectLst/>
                          <a:latin typeface="Arial" pitchFamily="34" charset="0"/>
                        </a:rPr>
                        <a:t>JULIO</a:t>
                      </a:r>
                      <a:endParaRPr kumimoji="0" lang="es-AR" sz="2000" b="1"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1CD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FFFFFF"/>
                          </a:solidFill>
                          <a:effectLst/>
                          <a:latin typeface="Arial" pitchFamily="34" charset="0"/>
                        </a:rPr>
                        <a:t>NOVIEMBRE</a:t>
                      </a:r>
                      <a:endParaRPr kumimoji="0" lang="es-AR" sz="2000" b="1"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1CDC5"/>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FFFFFF"/>
                          </a:solidFill>
                          <a:effectLst/>
                          <a:latin typeface="Arial" pitchFamily="34" charset="0"/>
                        </a:rPr>
                        <a:t>MARZO </a:t>
                      </a:r>
                      <a:endParaRPr kumimoji="0" lang="es-AR" sz="2000" b="1"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1CDC5"/>
                    </a:solidFill>
                  </a:tcPr>
                </a:tc>
              </a:tr>
              <a:tr h="1141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CHOFER DE PRIMERA</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3.308,77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3.722,37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3.953,98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Arial" pitchFamily="34" charset="0"/>
                        </a:rPr>
                        <a:t>4.152,51 </a:t>
                      </a:r>
                      <a:endParaRPr kumimoji="0" lang="es-AR" sz="2000" b="0"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r>
              <a:tr h="1141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COMIDA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F6F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Arial" pitchFamily="34" charset="0"/>
                        </a:rPr>
                        <a:t>50,64 </a:t>
                      </a:r>
                      <a:endParaRPr kumimoji="0" lang="es-AR" sz="2000" b="0"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F6F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56,97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F6F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64,09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F6F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Arial" pitchFamily="34" charset="0"/>
                        </a:rPr>
                        <a:t>72,10 </a:t>
                      </a:r>
                      <a:endParaRPr kumimoji="0" lang="es-AR" sz="2000" b="0"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F6F5"/>
                    </a:solidFill>
                  </a:tcPr>
                </a:tc>
              </a:tr>
              <a:tr h="11414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VIATICO ESPECIAL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25,40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28,58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Arial" pitchFamily="34" charset="0"/>
                        </a:rPr>
                        <a:t>32,15 </a:t>
                      </a:r>
                      <a:endParaRPr kumimoji="0" lang="es-AR" sz="2000" b="0" i="0" u="none" strike="noStrike" cap="none" normalizeH="0" baseline="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Arial" pitchFamily="34" charset="0"/>
                        </a:rPr>
                        <a:t>36,17 </a:t>
                      </a:r>
                      <a:endParaRPr kumimoji="0" lang="es-AR" sz="2000" b="0" i="0" u="none" strike="noStrike" cap="none" normalizeH="0" baseline="0" dirty="0" smtClean="0">
                        <a:ln>
                          <a:noFill/>
                        </a:ln>
                        <a:solidFill>
                          <a:srgbClr val="000000"/>
                        </a:solidFill>
                        <a:effectLst/>
                        <a:latin typeface="Calibri" pitchFamily="34" charset="0"/>
                      </a:endParaRP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EDEA"/>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400" b="1" dirty="0" smtClean="0">
                <a:effectLst>
                  <a:outerShdw blurRad="38100" dist="38100" dir="2700000" algn="tl">
                    <a:srgbClr val="C0C0C0"/>
                  </a:outerShdw>
                </a:effectLst>
                <a:latin typeface="Century Gothic" pitchFamily="34" charset="0"/>
              </a:rPr>
              <a:t>JORNADA NOCTURNA</a:t>
            </a:r>
            <a:r>
              <a:rPr lang="es-ES" sz="6500" b="1" dirty="0" smtClean="0">
                <a:effectLst>
                  <a:outerShdw blurRad="38100" dist="38100" dir="2700000" algn="tl">
                    <a:srgbClr val="C0C0C0"/>
                  </a:outerShdw>
                </a:effectLst>
                <a:latin typeface="Century Gothic" pitchFamily="34" charset="0"/>
              </a:rPr>
              <a:t> </a:t>
            </a:r>
          </a:p>
        </p:txBody>
      </p:sp>
      <p:sp>
        <p:nvSpPr>
          <p:cNvPr id="21506" name="Rectangle 3"/>
          <p:cNvSpPr>
            <a:spLocks noGrp="1" noChangeArrowheads="1"/>
          </p:cNvSpPr>
          <p:nvPr>
            <p:ph idx="4294967295"/>
          </p:nvPr>
        </p:nvSpPr>
        <p:spPr>
          <a:xfrm>
            <a:off x="760413" y="1263650"/>
            <a:ext cx="8383587" cy="4525963"/>
          </a:xfrm>
        </p:spPr>
        <p:txBody>
          <a:bodyPr lIns="0" tIns="0" rIns="0" bIns="0"/>
          <a:lstStyle/>
          <a:p>
            <a:pPr>
              <a:buFontTx/>
              <a:buNone/>
            </a:pPr>
            <a:r>
              <a:rPr lang="es-AR" sz="4400" smtClean="0"/>
              <a:t>    </a:t>
            </a:r>
            <a:r>
              <a:rPr lang="es-AR" sz="2800" smtClean="0"/>
              <a:t>La jornada nocturna no podrá exceder de 7 horas, entendiéndose como tal la comprendida entre las 21 y las 6 horas, con interrupción de treinta (30) minutos que deberá tomarse al llegar a la 5° hora de trabajo comprendida dentro de la jornada de trabajo.</a:t>
            </a:r>
          </a:p>
          <a:p>
            <a:pPr>
              <a:buFontTx/>
              <a:buNone/>
            </a:pPr>
            <a:endParaRPr lang="es-ES" sz="2800" b="1"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1" name="Rectangle 4"/>
          <p:cNvSpPr>
            <a:spLocks noGrp="1" noChangeArrowheads="1"/>
          </p:cNvSpPr>
          <p:nvPr>
            <p:ph type="ctrTitle" idx="4294967295"/>
          </p:nvPr>
        </p:nvSpPr>
        <p:spPr>
          <a:xfrm>
            <a:off x="0" y="2130425"/>
            <a:ext cx="7772400" cy="1470025"/>
          </a:xfrm>
        </p:spPr>
        <p:txBody>
          <a:bodyPr lIns="0" tIns="0" rIns="0" bIns="0" anchor="t"/>
          <a:lstStyle/>
          <a:p>
            <a:r>
              <a:rPr lang="es-AR" b="1" smtClean="0"/>
              <a:t>CONVENIO COLECTIVO</a:t>
            </a:r>
            <a:br>
              <a:rPr lang="es-AR" b="1" smtClean="0"/>
            </a:br>
            <a:r>
              <a:rPr lang="es-AR" b="1" smtClean="0"/>
              <a:t>ALIMENTACION </a:t>
            </a:r>
            <a:br>
              <a:rPr lang="es-AR" b="1" smtClean="0"/>
            </a:br>
            <a:r>
              <a:rPr lang="es-AR" b="1" smtClean="0"/>
              <a:t>244/94</a:t>
            </a:r>
            <a:endParaRPr lang="es-ES_tradnl" b="1"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5" name="1 Título"/>
          <p:cNvSpPr>
            <a:spLocks noGrp="1"/>
          </p:cNvSpPr>
          <p:nvPr>
            <p:ph type="title" idx="4294967295"/>
          </p:nvPr>
        </p:nvSpPr>
        <p:spPr>
          <a:xfrm>
            <a:off x="0" y="274638"/>
            <a:ext cx="8229600" cy="1143000"/>
          </a:xfrm>
        </p:spPr>
        <p:txBody>
          <a:bodyPr lIns="0" tIns="0" rIns="0" bIns="0" anchor="t"/>
          <a:lstStyle/>
          <a:p>
            <a:r>
              <a:rPr lang="es-AR" sz="3600" b="1" smtClean="0"/>
              <a:t>CATEGORIAS</a:t>
            </a:r>
            <a:r>
              <a:rPr lang="es-AR" sz="5500" b="1" smtClean="0"/>
              <a:t> </a:t>
            </a:r>
          </a:p>
        </p:txBody>
      </p:sp>
      <p:sp>
        <p:nvSpPr>
          <p:cNvPr id="64515" name="2 Marcador de contenido"/>
          <p:cNvSpPr>
            <a:spLocks noGrp="1"/>
          </p:cNvSpPr>
          <p:nvPr>
            <p:ph idx="4294967295"/>
          </p:nvPr>
        </p:nvSpPr>
        <p:spPr>
          <a:xfrm>
            <a:off x="760413" y="1293813"/>
            <a:ext cx="8132762" cy="4943475"/>
          </a:xfrm>
        </p:spPr>
        <p:txBody>
          <a:bodyPr lIns="0" tIns="0" rIns="0" bIns="0" rtlCol="0">
            <a:normAutofit fontScale="92500" lnSpcReduction="10000"/>
          </a:bodyPr>
          <a:lstStyle/>
          <a:p>
            <a:pPr fontAlgn="auto">
              <a:spcAft>
                <a:spcPts val="0"/>
              </a:spcAft>
              <a:buFontTx/>
              <a:buNone/>
              <a:defRPr/>
            </a:pPr>
            <a:r>
              <a:rPr lang="es-AR" sz="4400" dirty="0" smtClean="0"/>
              <a:t>  </a:t>
            </a:r>
            <a:r>
              <a:rPr lang="es-AR" sz="2800" dirty="0" smtClean="0"/>
              <a:t>El CC dispone las categorías y tareas por cada una de las ramas, entre otras, arroz; azucares; aceitunas y encurtidos; </a:t>
            </a:r>
            <a:r>
              <a:rPr lang="es-AR" sz="2800" dirty="0" err="1" smtClean="0"/>
              <a:t>cafes</a:t>
            </a:r>
            <a:r>
              <a:rPr lang="es-AR" sz="2800" dirty="0" smtClean="0"/>
              <a:t>; cereales y legumbres industrializadas; bebidas de soja; alcohol; conservas, concentrados y salsas condimentadas; dulces y mermeladas; especias;   frutas secas; golosinas; frutillas; grasa comestible, aceite vegetal, margarinas; helados; chicles; hortalizas deshidratadas; jugos industrializados y concentrados; lácteos; miel; sal; mostazas, salsa golf y mayonesa; pan rayado y </a:t>
            </a:r>
            <a:r>
              <a:rPr lang="es-AR" sz="2800" dirty="0" err="1" smtClean="0"/>
              <a:t>rebozadores</a:t>
            </a:r>
            <a:r>
              <a:rPr lang="es-AR" sz="2800" dirty="0" smtClean="0"/>
              <a:t>; panificados industrializados; pastas; postres industrializados; puré de papas; etc. </a:t>
            </a:r>
          </a:p>
          <a:p>
            <a:pPr fontAlgn="auto">
              <a:spcAft>
                <a:spcPts val="0"/>
              </a:spcAft>
              <a:buFontTx/>
              <a:buNone/>
              <a:defRPr/>
            </a:pPr>
            <a:r>
              <a:rPr lang="es-AR" sz="2800" dirty="0" smtClean="0"/>
              <a:t>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49" name="1 Título"/>
          <p:cNvSpPr>
            <a:spLocks noGrp="1"/>
          </p:cNvSpPr>
          <p:nvPr>
            <p:ph type="title" idx="4294967295"/>
          </p:nvPr>
        </p:nvSpPr>
        <p:spPr>
          <a:xfrm>
            <a:off x="0" y="274638"/>
            <a:ext cx="8229600" cy="1143000"/>
          </a:xfrm>
        </p:spPr>
        <p:txBody>
          <a:bodyPr lIns="0" tIns="0" rIns="0" bIns="0" anchor="t"/>
          <a:lstStyle/>
          <a:p>
            <a:r>
              <a:rPr lang="es-AR" sz="3600" b="1" smtClean="0"/>
              <a:t>SUELDOS MENSUALES DE OBREROS Y VIAJES </a:t>
            </a:r>
          </a:p>
        </p:txBody>
      </p:sp>
      <p:sp>
        <p:nvSpPr>
          <p:cNvPr id="65539" name="2 Marcador de contenido"/>
          <p:cNvSpPr>
            <a:spLocks noGrp="1"/>
          </p:cNvSpPr>
          <p:nvPr>
            <p:ph idx="4294967295"/>
          </p:nvPr>
        </p:nvSpPr>
        <p:spPr>
          <a:xfrm>
            <a:off x="760413" y="1293813"/>
            <a:ext cx="7699375" cy="4525962"/>
          </a:xfrm>
        </p:spPr>
        <p:txBody>
          <a:bodyPr lIns="0" tIns="0" rIns="0" bIns="0" rtlCol="0">
            <a:normAutofit fontScale="92500" lnSpcReduction="20000"/>
          </a:bodyPr>
          <a:lstStyle/>
          <a:p>
            <a:pPr fontAlgn="auto">
              <a:spcAft>
                <a:spcPts val="0"/>
              </a:spcAft>
              <a:buFontTx/>
              <a:buNone/>
              <a:defRPr/>
            </a:pPr>
            <a:r>
              <a:rPr lang="es-AR" sz="4400" dirty="0" smtClean="0"/>
              <a:t>     </a:t>
            </a:r>
            <a:r>
              <a:rPr lang="es-ES_tradnl" sz="2800" dirty="0" smtClean="0"/>
              <a:t>Art. 11 - Para </a:t>
            </a:r>
            <a:r>
              <a:rPr lang="es-ES_tradnl" sz="2800" dirty="0" err="1" smtClean="0"/>
              <a:t>mensualizar</a:t>
            </a:r>
            <a:r>
              <a:rPr lang="es-ES_tradnl" sz="2800" dirty="0" smtClean="0"/>
              <a:t> el salario de los obreros, deberá tomarse en cuenta el que perciba dentro de la categoría y la antigüedad multiplicándolo por 25 (veinticinco) días o por 200 (doscientas) horas. </a:t>
            </a:r>
          </a:p>
          <a:p>
            <a:pPr fontAlgn="auto">
              <a:spcAft>
                <a:spcPts val="0"/>
              </a:spcAft>
              <a:buFontTx/>
              <a:buNone/>
              <a:defRPr/>
            </a:pPr>
            <a:r>
              <a:rPr lang="es-ES_tradnl" sz="2800" dirty="0" smtClean="0"/>
              <a:t/>
            </a:r>
            <a:br>
              <a:rPr lang="es-ES_tradnl" sz="2800" dirty="0" smtClean="0"/>
            </a:br>
            <a:r>
              <a:rPr lang="es-ES_tradnl" sz="2800" dirty="0" smtClean="0"/>
              <a:t>Art. 13 - En los viajes de larga distancia durante los cuales el ayudante de conductor con registro tenga la obligación de alternar en su conducción con el chofer titular, percibirá el salario básico de su categoría y con categoría de conductor. Se considera viaje de larga distancia cuando se superen los 300 kilómetros de recorrido. </a:t>
            </a:r>
            <a:r>
              <a:rPr lang="es-ES_tradnl" sz="2000" dirty="0" smtClean="0"/>
              <a:t/>
            </a:r>
            <a:br>
              <a:rPr lang="es-ES_tradnl" sz="2000" dirty="0" smtClean="0"/>
            </a:br>
            <a:endParaRPr lang="es-AR" sz="2000" dirty="0"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3" name="1 Título"/>
          <p:cNvSpPr>
            <a:spLocks noGrp="1"/>
          </p:cNvSpPr>
          <p:nvPr>
            <p:ph type="title" idx="4294967295"/>
          </p:nvPr>
        </p:nvSpPr>
        <p:spPr>
          <a:xfrm>
            <a:off x="0" y="274638"/>
            <a:ext cx="8229600" cy="1143000"/>
          </a:xfrm>
        </p:spPr>
        <p:txBody>
          <a:bodyPr lIns="0" tIns="0" rIns="0" bIns="0" anchor="t"/>
          <a:lstStyle/>
          <a:p>
            <a:r>
              <a:rPr lang="es-AR" sz="4000" b="1" smtClean="0"/>
              <a:t>ADICIONAL DE ANTIGÜEDAD </a:t>
            </a:r>
          </a:p>
        </p:txBody>
      </p:sp>
      <p:sp>
        <p:nvSpPr>
          <p:cNvPr id="79874" name="2 Marcador de contenido"/>
          <p:cNvSpPr>
            <a:spLocks noGrp="1"/>
          </p:cNvSpPr>
          <p:nvPr>
            <p:ph idx="4294967295"/>
          </p:nvPr>
        </p:nvSpPr>
        <p:spPr>
          <a:xfrm>
            <a:off x="760413" y="1293813"/>
            <a:ext cx="8132762" cy="4525962"/>
          </a:xfrm>
        </p:spPr>
        <p:txBody>
          <a:bodyPr lIns="0" tIns="0" rIns="0" bIns="0"/>
          <a:lstStyle/>
          <a:p>
            <a:pPr>
              <a:buFontTx/>
              <a:buNone/>
            </a:pPr>
            <a:r>
              <a:rPr lang="es-ES_tradnl" sz="2800" smtClean="0"/>
              <a:t>Art. 15 - antigüedad: </a:t>
            </a:r>
            <a:br>
              <a:rPr lang="es-ES_tradnl" sz="2800" smtClean="0"/>
            </a:br>
            <a:r>
              <a:rPr lang="es-ES_tradnl" sz="2800" smtClean="0"/>
              <a:t>- Hasta 10 años de antigüedad: 1% por año.</a:t>
            </a:r>
            <a:br>
              <a:rPr lang="es-ES_tradnl" sz="2800" smtClean="0"/>
            </a:br>
            <a:r>
              <a:rPr lang="es-ES_tradnl" sz="2800" smtClean="0"/>
              <a:t>- De 11 años a 20 años: 1,25% por año, que exceda los 10 años.</a:t>
            </a:r>
            <a:br>
              <a:rPr lang="es-ES_tradnl" sz="2800" smtClean="0"/>
            </a:br>
            <a:r>
              <a:rPr lang="es-ES_tradnl" sz="2800" smtClean="0"/>
              <a:t>- Más de 20 años de antigüedad: 1,50% por año, que exceda los 20 años. </a:t>
            </a:r>
            <a:br>
              <a:rPr lang="es-ES_tradnl" sz="2800" smtClean="0"/>
            </a:br>
            <a:r>
              <a:rPr lang="es-ES_tradnl" sz="2800" smtClean="0"/>
              <a:t>EL ADICIONAL SE CALCULARA SIEMPRE EL SUELDO BÁSICO</a:t>
            </a:r>
          </a:p>
          <a:p>
            <a:pPr>
              <a:buFontTx/>
              <a:buNone/>
            </a:pPr>
            <a:r>
              <a:rPr lang="es-ES_tradnl" sz="2800" smtClean="0"/>
              <a:t> Art. 17 - Antigüedad: Para la retribución mínima de operarios/as la antigüedad empezará a computarse desde su ingreso al establecimiento</a:t>
            </a:r>
            <a:br>
              <a:rPr lang="es-ES_tradnl" sz="2800" smtClean="0"/>
            </a:br>
            <a:endParaRPr lang="es-AR" sz="2800"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897" name="1 Título"/>
          <p:cNvSpPr>
            <a:spLocks noGrp="1"/>
          </p:cNvSpPr>
          <p:nvPr>
            <p:ph type="title" idx="4294967295"/>
          </p:nvPr>
        </p:nvSpPr>
        <p:spPr>
          <a:xfrm>
            <a:off x="0" y="274638"/>
            <a:ext cx="8229600" cy="1143000"/>
          </a:xfrm>
        </p:spPr>
        <p:txBody>
          <a:bodyPr lIns="0" tIns="0" rIns="0" bIns="0" anchor="t"/>
          <a:lstStyle/>
          <a:p>
            <a:r>
              <a:rPr lang="es-AR" sz="3600" b="1" smtClean="0"/>
              <a:t>ADICIONAL ZONA PATAGONICA  </a:t>
            </a:r>
          </a:p>
        </p:txBody>
      </p:sp>
      <p:sp>
        <p:nvSpPr>
          <p:cNvPr id="67587" name="2 Marcador de contenido"/>
          <p:cNvSpPr>
            <a:spLocks noGrp="1"/>
          </p:cNvSpPr>
          <p:nvPr>
            <p:ph idx="4294967295"/>
          </p:nvPr>
        </p:nvSpPr>
        <p:spPr>
          <a:xfrm>
            <a:off x="760413" y="1293813"/>
            <a:ext cx="8132762" cy="4525962"/>
          </a:xfrm>
        </p:spPr>
        <p:txBody>
          <a:bodyPr lIns="0" tIns="0" rIns="0" bIns="0" rtlCol="0">
            <a:normAutofit lnSpcReduction="10000"/>
          </a:bodyPr>
          <a:lstStyle/>
          <a:p>
            <a:pPr fontAlgn="auto">
              <a:spcAft>
                <a:spcPts val="0"/>
              </a:spcAft>
              <a:buFontTx/>
              <a:buNone/>
              <a:defRPr/>
            </a:pPr>
            <a:r>
              <a:rPr lang="es-ES_tradnl" sz="4400" dirty="0"/>
              <a:t> </a:t>
            </a:r>
            <a:r>
              <a:rPr lang="es-ES_tradnl" sz="4400" dirty="0" smtClean="0"/>
              <a:t>  </a:t>
            </a:r>
            <a:r>
              <a:rPr lang="es-ES_tradnl" sz="2800" dirty="0" smtClean="0"/>
              <a:t>19 - Adicional remunerativo (Zona Patagónica): Los trabajadores comprendidos en el presente convenio colectivo de trabajo que presten servicios en establecimientos situados al sur del Río Colorado, Provincias de Río Negro, Neuquén, Santa Cruz, Chubut, Tierra del Fuego e Islas del Atlántico Sur, percibirán un adicional del 20% (veinte por ciento) calculado sobre la retribución mínima de su categoría. </a:t>
            </a:r>
            <a:br>
              <a:rPr lang="es-ES_tradnl" sz="2800" dirty="0" smtClean="0"/>
            </a:br>
            <a:r>
              <a:rPr lang="es-ES_tradnl" sz="2800" dirty="0" smtClean="0"/>
              <a:t/>
            </a:r>
            <a:br>
              <a:rPr lang="es-ES_tradnl" sz="2800" dirty="0" smtClean="0"/>
            </a:br>
            <a:endParaRPr lang="es-AR" sz="2800"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21" name="1 Título"/>
          <p:cNvSpPr>
            <a:spLocks noGrp="1"/>
          </p:cNvSpPr>
          <p:nvPr>
            <p:ph type="title" idx="4294967295"/>
          </p:nvPr>
        </p:nvSpPr>
        <p:spPr>
          <a:xfrm>
            <a:off x="0" y="274638"/>
            <a:ext cx="8229600" cy="1143000"/>
          </a:xfrm>
        </p:spPr>
        <p:txBody>
          <a:bodyPr lIns="0" tIns="0" rIns="0" bIns="0" anchor="t"/>
          <a:lstStyle/>
          <a:p>
            <a:r>
              <a:rPr lang="es-AR" sz="5500" smtClean="0"/>
              <a:t>LICENCIAS  </a:t>
            </a:r>
          </a:p>
        </p:txBody>
      </p:sp>
      <p:sp>
        <p:nvSpPr>
          <p:cNvPr id="81922" name="2 Marcador de contenido"/>
          <p:cNvSpPr>
            <a:spLocks noGrp="1"/>
          </p:cNvSpPr>
          <p:nvPr>
            <p:ph idx="4294967295"/>
          </p:nvPr>
        </p:nvSpPr>
        <p:spPr>
          <a:xfrm>
            <a:off x="760413" y="1293813"/>
            <a:ext cx="8059737" cy="4525962"/>
          </a:xfrm>
        </p:spPr>
        <p:txBody>
          <a:bodyPr lIns="0" tIns="0" rIns="0" bIns="0"/>
          <a:lstStyle/>
          <a:p>
            <a:r>
              <a:rPr lang="es-ES_tradnl" sz="2800" smtClean="0"/>
              <a:t>POR DONACIÓN DE SANGRE: 1 DÍA</a:t>
            </a:r>
          </a:p>
          <a:p>
            <a:r>
              <a:rPr lang="es-ES_tradnl" sz="2800" smtClean="0"/>
              <a:t>POR MUDANZA : 1 DÍA</a:t>
            </a:r>
          </a:p>
          <a:p>
            <a:r>
              <a:rPr lang="es-ES_tradnl" sz="2800" smtClean="0"/>
              <a:t>POR EXAMEN PREMATRIMONIAL: 8 HS, LAS CUALES PUEDEN TOMAR EN 2 DÍAS CUATRO HORAS C/U. </a:t>
            </a:r>
          </a:p>
          <a:p>
            <a:r>
              <a:rPr lang="es-ES_tradnl" sz="2800" smtClean="0"/>
              <a:t>POR CASAMIENTO DEL HIJO DEL TRABAJADOR: 1DÍA</a:t>
            </a:r>
          </a:p>
          <a:p>
            <a:r>
              <a:rPr lang="es-ES_tradnl" sz="2800" smtClean="0"/>
              <a:t>POR INTERNACIÓN DEL CONGUYE: 5 DÍAS</a:t>
            </a:r>
          </a:p>
          <a:p>
            <a:r>
              <a:rPr lang="es-ES_tradnl" sz="2800" smtClean="0"/>
              <a:t>POR INTERNACIÓN DE HIJOS: 10 DÍAS</a:t>
            </a:r>
          </a:p>
          <a:p>
            <a:r>
              <a:rPr lang="es-ES_tradnl" sz="2800" smtClean="0"/>
              <a:t>POR NACIMIENTO O ADOPTACIÓN: 2 DÍAS</a:t>
            </a:r>
          </a:p>
          <a:p>
            <a:r>
              <a:rPr lang="es-ES_tradnl" sz="2800" smtClean="0"/>
              <a:t>POR MATRIMONIO : 10 DÍAS CORRIDOS, CON ANTIGÜEDAD MAYOR A 6 MESES LOS DIAS SON HÁBILES</a:t>
            </a:r>
          </a:p>
          <a:p>
            <a:endParaRPr lang="es-AR" sz="2800"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5" name="1 Título"/>
          <p:cNvSpPr>
            <a:spLocks noGrp="1"/>
          </p:cNvSpPr>
          <p:nvPr>
            <p:ph type="title" idx="4294967295"/>
          </p:nvPr>
        </p:nvSpPr>
        <p:spPr>
          <a:xfrm>
            <a:off x="0" y="274638"/>
            <a:ext cx="8229600" cy="1143000"/>
          </a:xfrm>
        </p:spPr>
        <p:txBody>
          <a:bodyPr lIns="0" tIns="0" rIns="0" bIns="0" anchor="t"/>
          <a:lstStyle/>
          <a:p>
            <a:r>
              <a:rPr lang="es-AR" sz="5500" smtClean="0"/>
              <a:t>LICENCIAS  </a:t>
            </a:r>
          </a:p>
        </p:txBody>
      </p:sp>
      <p:sp>
        <p:nvSpPr>
          <p:cNvPr id="82946" name="2 Marcador de contenido"/>
          <p:cNvSpPr>
            <a:spLocks noGrp="1"/>
          </p:cNvSpPr>
          <p:nvPr>
            <p:ph idx="4294967295"/>
          </p:nvPr>
        </p:nvSpPr>
        <p:spPr>
          <a:xfrm>
            <a:off x="760413" y="1220788"/>
            <a:ext cx="8383587" cy="4525962"/>
          </a:xfrm>
        </p:spPr>
        <p:txBody>
          <a:bodyPr lIns="0" tIns="0" rIns="0" bIns="0"/>
          <a:lstStyle/>
          <a:p>
            <a:r>
              <a:rPr lang="es-AR" sz="2800" smtClean="0"/>
              <a:t>POR FALLECIMIENTO DE CONYUGE, HIJOS O PADRES: 3 DÍAS CORRIDOS</a:t>
            </a:r>
          </a:p>
          <a:p>
            <a:r>
              <a:rPr lang="es-ES_tradnl" sz="2800" smtClean="0"/>
              <a:t>POR FALLECIMIENTO DE HERMANOS, PADRES POLÍTICOS, HIJOS POLÍTICOS, ABUELOS O NIETOS: 2 DÍAS CORRIDOS</a:t>
            </a:r>
          </a:p>
          <a:p>
            <a:r>
              <a:rPr lang="es-ES_tradnl" sz="2800" smtClean="0"/>
              <a:t>POR EXAMEN –ENSEÑANZA MEDIA-: 2 DIAS CORRIDOS POR EXAMEN, CON UN MÁXIMO 10 DÍAS POR AÑO</a:t>
            </a:r>
          </a:p>
          <a:p>
            <a:r>
              <a:rPr lang="es-ES_tradnl" sz="2800" smtClean="0"/>
              <a:t>POR EXAMEN- TERCIARIA O UNIVERSITARIA- 2 DIAS CORRIDOS POR EXAMEN CON UN MAXIMO DE 12 POR AÑO. </a:t>
            </a:r>
            <a:endParaRPr lang="es-AR" sz="2800" smtClean="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69" name="1 Título"/>
          <p:cNvSpPr>
            <a:spLocks noGrp="1"/>
          </p:cNvSpPr>
          <p:nvPr>
            <p:ph type="title" idx="4294967295"/>
          </p:nvPr>
        </p:nvSpPr>
        <p:spPr>
          <a:xfrm>
            <a:off x="0" y="274638"/>
            <a:ext cx="8229600" cy="1143000"/>
          </a:xfrm>
        </p:spPr>
        <p:txBody>
          <a:bodyPr lIns="0" tIns="0" rIns="0" bIns="0" anchor="t"/>
          <a:lstStyle/>
          <a:p>
            <a:r>
              <a:rPr lang="es-AR" sz="5500" smtClean="0"/>
              <a:t>SUBSIDIOS   </a:t>
            </a:r>
          </a:p>
        </p:txBody>
      </p:sp>
      <p:sp>
        <p:nvSpPr>
          <p:cNvPr id="83970" name="2 Marcador de contenido"/>
          <p:cNvSpPr>
            <a:spLocks noGrp="1"/>
          </p:cNvSpPr>
          <p:nvPr>
            <p:ph idx="4294967295"/>
          </p:nvPr>
        </p:nvSpPr>
        <p:spPr>
          <a:xfrm>
            <a:off x="760413" y="1220788"/>
            <a:ext cx="7556500" cy="4525962"/>
          </a:xfrm>
        </p:spPr>
        <p:txBody>
          <a:bodyPr lIns="0" tIns="0" rIns="0" bIns="0"/>
          <a:lstStyle/>
          <a:p>
            <a:r>
              <a:rPr lang="es-AR" sz="2800" smtClean="0"/>
              <a:t>GASTOS DE SEPELIO, CON ANTIGÜEDAD DE 90 DÍAS LOS TRABAJADORES PERCIBIRAN POR LA DEFUNCIÓN DE PADRE, MADRE, CONYUGE O HIJO, UNA SUMA EQUIVALESN A 200 HS DE LA RETRIBUCIÓN MÍNIMA DE LA CATEGORIA DE OPERARIO.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993" name="1 Título"/>
          <p:cNvSpPr>
            <a:spLocks noGrp="1"/>
          </p:cNvSpPr>
          <p:nvPr>
            <p:ph type="title" idx="4294967295"/>
          </p:nvPr>
        </p:nvSpPr>
        <p:spPr>
          <a:xfrm>
            <a:off x="0" y="358775"/>
            <a:ext cx="8383588" cy="935038"/>
          </a:xfrm>
        </p:spPr>
        <p:txBody>
          <a:bodyPr lIns="0" tIns="0" rIns="0" bIns="0" anchor="t"/>
          <a:lstStyle/>
          <a:p>
            <a:r>
              <a:rPr lang="es-AR" sz="4000" b="1" smtClean="0"/>
              <a:t>SUBSIDIOS POR JUBILACIÓN   </a:t>
            </a:r>
          </a:p>
        </p:txBody>
      </p:sp>
      <p:sp>
        <p:nvSpPr>
          <p:cNvPr id="84994" name="2 Marcador de contenido"/>
          <p:cNvSpPr>
            <a:spLocks noGrp="1"/>
          </p:cNvSpPr>
          <p:nvPr>
            <p:ph idx="4294967295"/>
          </p:nvPr>
        </p:nvSpPr>
        <p:spPr>
          <a:xfrm>
            <a:off x="760413" y="1220788"/>
            <a:ext cx="8132762" cy="4525962"/>
          </a:xfrm>
        </p:spPr>
        <p:txBody>
          <a:bodyPr lIns="0" tIns="0" rIns="0" bIns="0"/>
          <a:lstStyle/>
          <a:p>
            <a:r>
              <a:rPr lang="es-ES_tradnl" sz="2800" smtClean="0"/>
              <a:t>Todos los que se retiren voluntariamente de un establecimiento para acogerse a los beneficios de la jubilación ordinaria, percibirán el siguiente subsidio, conforme a su antigüedad en la empresa, a la fecha de dicho egreso: </a:t>
            </a:r>
            <a:br>
              <a:rPr lang="es-ES_tradnl" sz="2800" smtClean="0"/>
            </a:br>
            <a:r>
              <a:rPr lang="es-ES_tradnl" sz="2800" smtClean="0"/>
              <a:t>- De 15 a 20 años: un mes de retribución mínima de la categoría a la cual pertenezca el trabajador.</a:t>
            </a:r>
            <a:br>
              <a:rPr lang="es-ES_tradnl" sz="2800" smtClean="0"/>
            </a:br>
            <a:r>
              <a:rPr lang="es-ES_tradnl" sz="2800" smtClean="0"/>
              <a:t>- Más de 20 años: dos meses de retribución mínima de la categoría a la cual pertenezca el trabajador. </a:t>
            </a:r>
            <a:br>
              <a:rPr lang="es-ES_tradnl" sz="2800" smtClean="0"/>
            </a:br>
            <a:r>
              <a:rPr lang="es-ES_tradnl" sz="2800" smtClean="0"/>
              <a:t/>
            </a:r>
            <a:br>
              <a:rPr lang="es-ES_tradnl" sz="2800" smtClean="0"/>
            </a:br>
            <a:endParaRPr lang="es-AR" sz="2800" smtClean="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6017" name="1 Título"/>
          <p:cNvSpPr>
            <a:spLocks noGrp="1"/>
          </p:cNvSpPr>
          <p:nvPr>
            <p:ph type="title" idx="4294967295"/>
          </p:nvPr>
        </p:nvSpPr>
        <p:spPr>
          <a:xfrm>
            <a:off x="0" y="358775"/>
            <a:ext cx="8383588" cy="935038"/>
          </a:xfrm>
        </p:spPr>
        <p:txBody>
          <a:bodyPr lIns="0" tIns="0" rIns="0" bIns="0" anchor="t"/>
          <a:lstStyle/>
          <a:p>
            <a:r>
              <a:rPr lang="es-AR" sz="3600" b="1" smtClean="0"/>
              <a:t>DIA DEL TRABAJADOR DE LA ALIMENTACION  </a:t>
            </a:r>
          </a:p>
        </p:txBody>
      </p:sp>
      <p:sp>
        <p:nvSpPr>
          <p:cNvPr id="86018" name="2 Marcador de contenido"/>
          <p:cNvSpPr>
            <a:spLocks noGrp="1"/>
          </p:cNvSpPr>
          <p:nvPr>
            <p:ph idx="4294967295"/>
          </p:nvPr>
        </p:nvSpPr>
        <p:spPr>
          <a:xfrm>
            <a:off x="468313" y="1728788"/>
            <a:ext cx="7761287" cy="4179887"/>
          </a:xfrm>
        </p:spPr>
        <p:txBody>
          <a:bodyPr lIns="0" tIns="0" rIns="0" bIns="0"/>
          <a:lstStyle/>
          <a:p>
            <a:pPr>
              <a:buFontTx/>
              <a:buNone/>
            </a:pPr>
            <a:r>
              <a:rPr lang="es-ES_tradnl" sz="4400" smtClean="0"/>
              <a:t>     </a:t>
            </a:r>
            <a:r>
              <a:rPr lang="es-ES_tradnl" sz="2800" smtClean="0"/>
              <a:t>Día del trabajador de la alimentación: Se determina que el día lunes anterior al 10 de marzo de cada año, se gozará del feriado correspondiente, debiendo las empresas abonar en todos los casos el salario correspondiente a todos los trabajadores / as, comprendidos / as en la presente convención colectiva de trabajo, en las condiciones que rigen para tener derecho al pago de los feriados nacionales. </a:t>
            </a:r>
            <a:endParaRPr lang="es-AR" sz="2800" smtClean="0"/>
          </a:p>
          <a:p>
            <a:endParaRPr lang="es-AR" sz="2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PROLONGACION DE TAREAS</a:t>
            </a:r>
          </a:p>
        </p:txBody>
      </p:sp>
      <p:sp>
        <p:nvSpPr>
          <p:cNvPr id="22530" name="Rectangle 3"/>
          <p:cNvSpPr>
            <a:spLocks noGrp="1" noChangeArrowheads="1"/>
          </p:cNvSpPr>
          <p:nvPr>
            <p:ph idx="4294967295"/>
          </p:nvPr>
        </p:nvSpPr>
        <p:spPr>
          <a:xfrm>
            <a:off x="760413" y="1249363"/>
            <a:ext cx="8383587" cy="4525962"/>
          </a:xfrm>
        </p:spPr>
        <p:txBody>
          <a:bodyPr lIns="0" tIns="0" rIns="0" bIns="0"/>
          <a:lstStyle/>
          <a:p>
            <a:pPr>
              <a:buFontTx/>
              <a:buNone/>
            </a:pPr>
            <a:r>
              <a:rPr lang="es-AR" sz="4800" smtClean="0"/>
              <a:t>     </a:t>
            </a:r>
            <a:r>
              <a:rPr lang="es-AR" sz="2400" smtClean="0"/>
              <a:t>Cuando el trabajo se prolongue más allá de las 21  horas o se inicie antes de las 6 horas, o de cualquier manera cuando se alternen horas diurnas con nocturnas, éstas se pagarán con el cien (100%) por ciento de recargo, a excepción del caso en que el obrero entrara a trabajar a las 5 horas en que se abonará como extra o sea con el cincuenta (50%) por ciento de recargo la hora de </a:t>
            </a:r>
          </a:p>
          <a:p>
            <a:pPr>
              <a:buFontTx/>
              <a:buNone/>
            </a:pPr>
            <a:r>
              <a:rPr lang="pt-BR" sz="2400" smtClean="0"/>
              <a:t>    5 a 6.</a:t>
            </a:r>
            <a:endParaRPr lang="es-ES" sz="2400" b="1"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1" name="1 Título"/>
          <p:cNvSpPr>
            <a:spLocks noGrp="1"/>
          </p:cNvSpPr>
          <p:nvPr>
            <p:ph type="title" idx="4294967295"/>
          </p:nvPr>
        </p:nvSpPr>
        <p:spPr>
          <a:xfrm>
            <a:off x="0" y="358775"/>
            <a:ext cx="8383588" cy="935038"/>
          </a:xfrm>
        </p:spPr>
        <p:txBody>
          <a:bodyPr lIns="0" tIns="0" rIns="0" bIns="0" anchor="t"/>
          <a:lstStyle/>
          <a:p>
            <a:r>
              <a:rPr lang="es-AR" sz="4000" b="1" smtClean="0"/>
              <a:t>AUMENTO SALARIAL – 2012</a:t>
            </a:r>
            <a:br>
              <a:rPr lang="es-AR" sz="4000" b="1" smtClean="0"/>
            </a:br>
            <a:endParaRPr lang="es-AR" sz="4000" b="1" smtClean="0"/>
          </a:p>
        </p:txBody>
      </p:sp>
      <p:sp>
        <p:nvSpPr>
          <p:cNvPr id="87042" name="2 Marcador de contenido"/>
          <p:cNvSpPr>
            <a:spLocks noGrp="1"/>
          </p:cNvSpPr>
          <p:nvPr>
            <p:ph idx="4294967295"/>
          </p:nvPr>
        </p:nvSpPr>
        <p:spPr>
          <a:xfrm>
            <a:off x="468313" y="1728788"/>
            <a:ext cx="7761287" cy="4179887"/>
          </a:xfrm>
        </p:spPr>
        <p:txBody>
          <a:bodyPr lIns="0" tIns="0" rIns="0" bIns="0"/>
          <a:lstStyle/>
          <a:p>
            <a:pPr>
              <a:buFontTx/>
              <a:buNone/>
            </a:pPr>
            <a:r>
              <a:rPr lang="es-ES_tradnl" sz="4400" smtClean="0"/>
              <a:t>     </a:t>
            </a:r>
            <a:r>
              <a:rPr lang="es-ES_tradnl" sz="2800" smtClean="0"/>
              <a:t>EL ACUERDO ALCANZADO DISPONE UNA SUBA DEL 27,5% SOBRE EL SUELDO DE ABRIL DE 2012, ESTE AUMENTO SE DÁ POR ETAPAS –</a:t>
            </a:r>
            <a:r>
              <a:rPr lang="es-ES_tradnl" sz="2800" b="1" smtClean="0"/>
              <a:t>PARTE REMUNERATIVA PARTE NO REMUNERATIVA-</a:t>
            </a:r>
            <a:r>
              <a:rPr lang="es-ES_tradnl" sz="2800" smtClean="0"/>
              <a:t>, A SABER: </a:t>
            </a:r>
          </a:p>
          <a:p>
            <a:r>
              <a:rPr lang="es-ES_tradnl" sz="2800" smtClean="0"/>
              <a:t>18% A PARTIR DE MAYO DE 2012</a:t>
            </a:r>
          </a:p>
          <a:p>
            <a:r>
              <a:rPr lang="es-ES_tradnl" sz="2800" smtClean="0"/>
              <a:t>8% A PARTIR DE AGOSTO DE 2012</a:t>
            </a:r>
          </a:p>
          <a:p>
            <a:r>
              <a:rPr lang="es-ES_tradnl" sz="2800" smtClean="0"/>
              <a:t>1,5% A PARTIR DE ENERO DE 2013</a:t>
            </a:r>
          </a:p>
          <a:p>
            <a:pPr>
              <a:buFontTx/>
              <a:buNone/>
            </a:pPr>
            <a:endParaRPr lang="es-AR" sz="2400" smtClean="0"/>
          </a:p>
          <a:p>
            <a:endParaRPr lang="es-AR" sz="2400" smtClean="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4" name="1 Título"/>
          <p:cNvSpPr>
            <a:spLocks noGrp="1"/>
          </p:cNvSpPr>
          <p:nvPr>
            <p:ph type="title" idx="4294967295"/>
          </p:nvPr>
        </p:nvSpPr>
        <p:spPr>
          <a:xfrm>
            <a:off x="0" y="358775"/>
            <a:ext cx="8383588" cy="935038"/>
          </a:xfrm>
        </p:spPr>
        <p:txBody>
          <a:bodyPr lIns="0" tIns="0" rIns="0" bIns="0" rtlCol="0" anchor="t">
            <a:normAutofit fontScale="90000"/>
          </a:bodyPr>
          <a:lstStyle/>
          <a:p>
            <a:pPr fontAlgn="auto">
              <a:spcAft>
                <a:spcPts val="0"/>
              </a:spcAft>
              <a:defRPr/>
            </a:pPr>
            <a:r>
              <a:rPr lang="es-AR" b="1" dirty="0" smtClean="0"/>
              <a:t>AUMENTO SALARIAL – 2012</a:t>
            </a:r>
            <a:r>
              <a:rPr lang="es-AR" sz="5500" b="1" dirty="0" smtClean="0"/>
              <a:t/>
            </a:r>
            <a:br>
              <a:rPr lang="es-AR" sz="5500" b="1" dirty="0" smtClean="0"/>
            </a:br>
            <a:endParaRPr lang="es-AR" sz="5500" b="1" dirty="0" smtClean="0"/>
          </a:p>
        </p:txBody>
      </p:sp>
      <p:sp>
        <p:nvSpPr>
          <p:cNvPr id="74755" name="2 Marcador de contenido"/>
          <p:cNvSpPr>
            <a:spLocks noGrp="1"/>
          </p:cNvSpPr>
          <p:nvPr>
            <p:ph idx="4294967295"/>
          </p:nvPr>
        </p:nvSpPr>
        <p:spPr>
          <a:xfrm>
            <a:off x="395288" y="1508125"/>
            <a:ext cx="7988300" cy="4179888"/>
          </a:xfrm>
        </p:spPr>
        <p:txBody>
          <a:bodyPr lIns="0" tIns="0" rIns="0" bIns="0" rtlCol="0">
            <a:normAutofit fontScale="92500"/>
          </a:bodyPr>
          <a:lstStyle/>
          <a:p>
            <a:pPr fontAlgn="auto">
              <a:spcAft>
                <a:spcPts val="0"/>
              </a:spcAft>
              <a:buFontTx/>
              <a:buNone/>
              <a:defRPr/>
            </a:pPr>
            <a:r>
              <a:rPr lang="es-AR" sz="4400" dirty="0" smtClean="0"/>
              <a:t>   </a:t>
            </a:r>
            <a:r>
              <a:rPr lang="es-AR" sz="2800" dirty="0" smtClean="0"/>
              <a:t>EL 18% DE MAYO ES </a:t>
            </a:r>
            <a:r>
              <a:rPr lang="es-AR" sz="2800" b="1" dirty="0" smtClean="0"/>
              <a:t>NO REMUNERATIVO SOLO PARA EL SUSS</a:t>
            </a:r>
          </a:p>
          <a:p>
            <a:pPr fontAlgn="auto">
              <a:spcAft>
                <a:spcPts val="0"/>
              </a:spcAft>
              <a:buFontTx/>
              <a:buNone/>
              <a:defRPr/>
            </a:pPr>
            <a:r>
              <a:rPr lang="es-AR" sz="2800" b="1" dirty="0" smtClean="0"/>
              <a:t>    - </a:t>
            </a:r>
            <a:r>
              <a:rPr lang="es-AR" sz="2800" dirty="0" smtClean="0"/>
              <a:t>EN AGOSTO EL 50% SERÁ REMUNERATIVO, ES DECIR 9%</a:t>
            </a:r>
          </a:p>
          <a:p>
            <a:pPr fontAlgn="auto">
              <a:spcAft>
                <a:spcPts val="0"/>
              </a:spcAft>
              <a:buFontTx/>
              <a:buNone/>
              <a:defRPr/>
            </a:pPr>
            <a:endParaRPr lang="es-AR" sz="2800" dirty="0" smtClean="0"/>
          </a:p>
          <a:p>
            <a:pPr fontAlgn="auto">
              <a:spcAft>
                <a:spcPts val="0"/>
              </a:spcAft>
              <a:buFontTx/>
              <a:buNone/>
              <a:defRPr/>
            </a:pPr>
            <a:r>
              <a:rPr lang="es-AR" sz="2800" dirty="0" smtClean="0"/>
              <a:t>    EL 8% DE AGOSTO ES </a:t>
            </a:r>
            <a:r>
              <a:rPr lang="es-AR" sz="2800" b="1" dirty="0" smtClean="0"/>
              <a:t>NO REMUNERATIVO SOLO PARA EL SUSS</a:t>
            </a:r>
          </a:p>
          <a:p>
            <a:pPr fontAlgn="auto">
              <a:spcAft>
                <a:spcPts val="0"/>
              </a:spcAft>
              <a:buFontTx/>
              <a:buNone/>
              <a:defRPr/>
            </a:pPr>
            <a:r>
              <a:rPr lang="es-AR" sz="2800" dirty="0" smtClean="0"/>
              <a:t>      - EN ENERO DE 2013 SERA REMUNERATIVO EL 50% DE MAYO Y EL INCREMENTO DE AGOSTO</a:t>
            </a:r>
          </a:p>
          <a:p>
            <a:pPr fontAlgn="auto">
              <a:spcAft>
                <a:spcPts val="0"/>
              </a:spcAft>
              <a:buFontTx/>
              <a:buNone/>
              <a:defRPr/>
            </a:pPr>
            <a:r>
              <a:rPr lang="es-AR" sz="2400" dirty="0" smtClean="0"/>
              <a:t>   </a:t>
            </a:r>
          </a:p>
          <a:p>
            <a:pPr fontAlgn="auto">
              <a:spcAft>
                <a:spcPts val="0"/>
              </a:spcAft>
              <a:buFontTx/>
              <a:buNone/>
              <a:defRPr/>
            </a:pPr>
            <a:endParaRPr lang="es-AR" sz="2400" dirty="0" smtClean="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1 Título"/>
          <p:cNvSpPr>
            <a:spLocks noGrp="1"/>
          </p:cNvSpPr>
          <p:nvPr>
            <p:ph type="title" idx="4294967295"/>
          </p:nvPr>
        </p:nvSpPr>
        <p:spPr>
          <a:xfrm>
            <a:off x="0" y="358775"/>
            <a:ext cx="8383588" cy="935038"/>
          </a:xfrm>
        </p:spPr>
        <p:txBody>
          <a:bodyPr lIns="0" tIns="0" rIns="0" bIns="0" rtlCol="0" anchor="t">
            <a:normAutofit fontScale="90000"/>
          </a:bodyPr>
          <a:lstStyle/>
          <a:p>
            <a:pPr fontAlgn="auto">
              <a:spcAft>
                <a:spcPts val="0"/>
              </a:spcAft>
              <a:defRPr/>
            </a:pPr>
            <a:r>
              <a:rPr lang="es-AR" sz="4000" b="1" dirty="0" smtClean="0"/>
              <a:t>AUMENTO SALARIAL – 2012</a:t>
            </a:r>
            <a:r>
              <a:rPr lang="es-AR" sz="5500" b="1" dirty="0" smtClean="0"/>
              <a:t/>
            </a:r>
            <a:br>
              <a:rPr lang="es-AR" sz="5500" b="1" dirty="0" smtClean="0"/>
            </a:br>
            <a:endParaRPr lang="es-AR" sz="5500" b="1" dirty="0" smtClean="0"/>
          </a:p>
        </p:txBody>
      </p:sp>
      <p:sp>
        <p:nvSpPr>
          <p:cNvPr id="89090" name="2 Marcador de contenido"/>
          <p:cNvSpPr>
            <a:spLocks noGrp="1"/>
          </p:cNvSpPr>
          <p:nvPr>
            <p:ph idx="4294967295"/>
          </p:nvPr>
        </p:nvSpPr>
        <p:spPr>
          <a:xfrm>
            <a:off x="323850" y="1508125"/>
            <a:ext cx="8059738" cy="4179888"/>
          </a:xfrm>
        </p:spPr>
        <p:txBody>
          <a:bodyPr lIns="0" tIns="0" rIns="0" bIns="0"/>
          <a:lstStyle/>
          <a:p>
            <a:pPr>
              <a:buFontTx/>
              <a:buNone/>
            </a:pPr>
            <a:r>
              <a:rPr lang="es-AR" sz="4400" smtClean="0"/>
              <a:t>    </a:t>
            </a:r>
            <a:r>
              <a:rPr lang="es-AR" smtClean="0"/>
              <a:t>EL 1,5% DE ENERO ES REMUNERATIVO</a:t>
            </a:r>
          </a:p>
          <a:p>
            <a:pPr>
              <a:buFontTx/>
              <a:buNone/>
            </a:pPr>
            <a:endParaRPr lang="es-AR" smtClean="0"/>
          </a:p>
          <a:p>
            <a:pPr>
              <a:buFontTx/>
              <a:buNone/>
            </a:pPr>
            <a:r>
              <a:rPr lang="es-AR" smtClean="0"/>
              <a:t>     </a:t>
            </a:r>
            <a:r>
              <a:rPr lang="es-AR" i="1" u="sng" smtClean="0"/>
              <a:t>LAS ESCALAS PUBLICADAS TRANSCRIPTAS A CONTINUACION JUNTAN TANTO LO REMUNERATIVO COMO LO NO REMUNERATIVO</a:t>
            </a:r>
            <a:endParaRPr lang="es-AR" smtClean="0"/>
          </a:p>
        </p:txBody>
      </p:sp>
      <p:sp>
        <p:nvSpPr>
          <p:cNvPr id="4" name="3 Marcador de fecha"/>
          <p:cNvSpPr txBox="1">
            <a:spLocks noGrp="1"/>
          </p:cNvSpPr>
          <p:nvPr/>
        </p:nvSpPr>
        <p:spPr bwMode="auto">
          <a:xfrm>
            <a:off x="6442075" y="6300788"/>
            <a:ext cx="2117725" cy="279400"/>
          </a:xfrm>
          <a:prstGeom prst="rect">
            <a:avLst/>
          </a:prstGeom>
          <a:noFill/>
          <a:ln>
            <a:miter lim="800000"/>
            <a:headEnd/>
            <a:tailEnd/>
          </a:ln>
        </p:spPr>
        <p:txBody>
          <a:bodyPr lIns="0" tIns="0" rIns="0" bIns="0"/>
          <a:lstStyle/>
          <a:p>
            <a:pPr eaLnBrk="0" hangingPunct="0">
              <a:defRPr/>
            </a:pPr>
            <a:endParaRPr lang="en-GB" sz="1600" dirty="0">
              <a:latin typeface="+mn-lt"/>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1 Título"/>
          <p:cNvSpPr>
            <a:spLocks noGrp="1"/>
          </p:cNvSpPr>
          <p:nvPr>
            <p:ph type="title" idx="4294967295"/>
          </p:nvPr>
        </p:nvSpPr>
        <p:spPr>
          <a:xfrm>
            <a:off x="0" y="274638"/>
            <a:ext cx="8229600" cy="1143000"/>
          </a:xfrm>
        </p:spPr>
        <p:txBody>
          <a:bodyPr lIns="0" tIns="0" rIns="0" bIns="0" rtlCol="0" anchor="t">
            <a:normAutofit fontScale="90000"/>
          </a:bodyPr>
          <a:lstStyle/>
          <a:p>
            <a:pPr fontAlgn="auto">
              <a:spcAft>
                <a:spcPts val="0"/>
              </a:spcAft>
              <a:defRPr/>
            </a:pPr>
            <a:r>
              <a:rPr lang="es-AR" sz="5500" smtClean="0"/>
              <a:t>AUMENTO SALARIAL – 2012</a:t>
            </a:r>
            <a:br>
              <a:rPr lang="es-AR" sz="5500" smtClean="0"/>
            </a:br>
            <a:endParaRPr lang="es-AR" sz="5500" smtClean="0"/>
          </a:p>
        </p:txBody>
      </p:sp>
      <p:sp>
        <p:nvSpPr>
          <p:cNvPr id="91138" name="2 Marcador de contenido"/>
          <p:cNvSpPr>
            <a:spLocks noGrp="1"/>
          </p:cNvSpPr>
          <p:nvPr>
            <p:ph idx="4294967295"/>
          </p:nvPr>
        </p:nvSpPr>
        <p:spPr>
          <a:xfrm>
            <a:off x="0" y="1600200"/>
            <a:ext cx="8229600" cy="4525963"/>
          </a:xfrm>
        </p:spPr>
        <p:txBody>
          <a:bodyPr lIns="0" tIns="0" rIns="0" bIns="0"/>
          <a:lstStyle/>
          <a:p>
            <a:pPr>
              <a:buFontTx/>
              <a:buNone/>
            </a:pPr>
            <a:endParaRPr lang="es-AR" sz="4400" smtClean="0"/>
          </a:p>
          <a:p>
            <a:pPr>
              <a:buFontTx/>
              <a:buNone/>
            </a:pPr>
            <a:endParaRPr lang="es-AR" sz="8000" smtClean="0"/>
          </a:p>
        </p:txBody>
      </p:sp>
      <p:sp>
        <p:nvSpPr>
          <p:cNvPr id="4" name="3 Marcador de fecha"/>
          <p:cNvSpPr txBox="1">
            <a:spLocks noGrp="1"/>
          </p:cNvSpPr>
          <p:nvPr/>
        </p:nvSpPr>
        <p:spPr bwMode="auto">
          <a:xfrm>
            <a:off x="6442075" y="6300788"/>
            <a:ext cx="2117725" cy="279400"/>
          </a:xfrm>
          <a:prstGeom prst="rect">
            <a:avLst/>
          </a:prstGeom>
          <a:noFill/>
          <a:ln>
            <a:miter lim="800000"/>
            <a:headEnd/>
            <a:tailEnd/>
          </a:ln>
        </p:spPr>
        <p:txBody>
          <a:bodyPr lIns="0" tIns="0" rIns="0" bIns="0"/>
          <a:lstStyle/>
          <a:p>
            <a:pPr eaLnBrk="0" hangingPunct="0">
              <a:defRPr/>
            </a:pPr>
            <a:endParaRPr lang="en-GB" sz="1600" dirty="0">
              <a:latin typeface="+mn-lt"/>
            </a:endParaRPr>
          </a:p>
        </p:txBody>
      </p:sp>
      <p:pic>
        <p:nvPicPr>
          <p:cNvPr id="91140" name="4 Imagen" descr="esc_Sal-2012.jpg"/>
          <p:cNvPicPr>
            <a:picLocks noChangeAspect="1"/>
          </p:cNvPicPr>
          <p:nvPr/>
        </p:nvPicPr>
        <p:blipFill>
          <a:blip r:embed="rId2"/>
          <a:srcRect/>
          <a:stretch>
            <a:fillRect/>
          </a:stretch>
        </p:blipFill>
        <p:spPr bwMode="auto">
          <a:xfrm>
            <a:off x="1965325" y="965200"/>
            <a:ext cx="5038725" cy="5494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6" name="1 Título"/>
          <p:cNvSpPr>
            <a:spLocks noGrp="1"/>
          </p:cNvSpPr>
          <p:nvPr>
            <p:ph type="title" idx="4294967295"/>
          </p:nvPr>
        </p:nvSpPr>
        <p:spPr>
          <a:xfrm>
            <a:off x="0" y="274638"/>
            <a:ext cx="8229600" cy="1143000"/>
          </a:xfrm>
        </p:spPr>
        <p:txBody>
          <a:bodyPr lIns="0" tIns="0" rIns="0" bIns="0" rtlCol="0" anchor="t">
            <a:normAutofit fontScale="90000"/>
          </a:bodyPr>
          <a:lstStyle/>
          <a:p>
            <a:pPr fontAlgn="auto">
              <a:spcAft>
                <a:spcPts val="0"/>
              </a:spcAft>
              <a:defRPr/>
            </a:pPr>
            <a:r>
              <a:rPr lang="es-AR" sz="5500" smtClean="0"/>
              <a:t>AUMENTO SALARIAL – 2012</a:t>
            </a:r>
            <a:br>
              <a:rPr lang="es-AR" sz="5500" smtClean="0"/>
            </a:br>
            <a:endParaRPr lang="es-AR" sz="5500" smtClean="0"/>
          </a:p>
        </p:txBody>
      </p:sp>
      <p:pic>
        <p:nvPicPr>
          <p:cNvPr id="92162" name="Picture 5"/>
          <p:cNvPicPr>
            <a:picLocks noGrp="1" noChangeAspect="1" noChangeArrowheads="1"/>
          </p:cNvPicPr>
          <p:nvPr>
            <p:ph idx="4294967295"/>
          </p:nvPr>
        </p:nvPicPr>
        <p:blipFill>
          <a:blip r:embed="rId2"/>
          <a:srcRect/>
          <a:stretch>
            <a:fillRect/>
          </a:stretch>
        </p:blipFill>
        <p:spPr>
          <a:xfrm>
            <a:off x="900113" y="1125538"/>
            <a:ext cx="7612062" cy="4860925"/>
          </a:xfrm>
        </p:spPr>
      </p:pic>
      <p:sp>
        <p:nvSpPr>
          <p:cNvPr id="4" name="3 Marcador de fecha"/>
          <p:cNvSpPr txBox="1">
            <a:spLocks noGrp="1"/>
          </p:cNvSpPr>
          <p:nvPr/>
        </p:nvSpPr>
        <p:spPr bwMode="auto">
          <a:xfrm>
            <a:off x="6442075" y="6300788"/>
            <a:ext cx="2117725" cy="279400"/>
          </a:xfrm>
          <a:prstGeom prst="rect">
            <a:avLst/>
          </a:prstGeom>
          <a:noFill/>
          <a:ln>
            <a:miter lim="800000"/>
            <a:headEnd/>
            <a:tailEnd/>
          </a:ln>
        </p:spPr>
        <p:txBody>
          <a:bodyPr lIns="0" tIns="0" rIns="0" bIns="0"/>
          <a:lstStyle/>
          <a:p>
            <a:pPr eaLnBrk="0" hangingPunct="0">
              <a:defRPr/>
            </a:pPr>
            <a:endParaRPr lang="en-GB" sz="1600" dirty="0">
              <a:latin typeface="+mn-lt"/>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50" name="1 Título"/>
          <p:cNvSpPr>
            <a:spLocks noGrp="1"/>
          </p:cNvSpPr>
          <p:nvPr>
            <p:ph type="title" idx="4294967295"/>
          </p:nvPr>
        </p:nvSpPr>
        <p:spPr>
          <a:xfrm>
            <a:off x="0" y="274638"/>
            <a:ext cx="8229600" cy="1143000"/>
          </a:xfrm>
        </p:spPr>
        <p:txBody>
          <a:bodyPr lIns="0" tIns="0" rIns="0" bIns="0" rtlCol="0" anchor="t">
            <a:normAutofit fontScale="90000"/>
          </a:bodyPr>
          <a:lstStyle/>
          <a:p>
            <a:pPr fontAlgn="auto">
              <a:spcAft>
                <a:spcPts val="0"/>
              </a:spcAft>
              <a:defRPr/>
            </a:pPr>
            <a:r>
              <a:rPr lang="es-AR" sz="4000" b="1" dirty="0" smtClean="0"/>
              <a:t>AUMENTO SALARIAL – 2012</a:t>
            </a:r>
            <a:br>
              <a:rPr lang="es-AR" sz="4000" b="1" dirty="0" smtClean="0"/>
            </a:br>
            <a:r>
              <a:rPr lang="es-AR" sz="4000" b="1" dirty="0" smtClean="0"/>
              <a:t>VALORES OPERARIO </a:t>
            </a:r>
            <a:r>
              <a:rPr lang="es-AR" sz="5500" b="1" dirty="0" smtClean="0"/>
              <a:t/>
            </a:r>
            <a:br>
              <a:rPr lang="es-AR" sz="5500" b="1" dirty="0" smtClean="0"/>
            </a:br>
            <a:endParaRPr lang="es-AR" sz="5500" b="1" dirty="0" smtClean="0"/>
          </a:p>
        </p:txBody>
      </p:sp>
      <p:sp>
        <p:nvSpPr>
          <p:cNvPr id="93186" name="2 Marcador de contenido"/>
          <p:cNvSpPr>
            <a:spLocks noGrp="1"/>
          </p:cNvSpPr>
          <p:nvPr>
            <p:ph idx="4294967295"/>
          </p:nvPr>
        </p:nvSpPr>
        <p:spPr>
          <a:xfrm>
            <a:off x="760413" y="1263650"/>
            <a:ext cx="8383587" cy="4525963"/>
          </a:xfrm>
        </p:spPr>
        <p:txBody>
          <a:bodyPr lIns="0" tIns="0" rIns="0" bIns="0"/>
          <a:lstStyle/>
          <a:p>
            <a:pPr>
              <a:buFontTx/>
              <a:buNone/>
            </a:pPr>
            <a:r>
              <a:rPr lang="es-AR" sz="4400" smtClean="0"/>
              <a:t>   </a:t>
            </a:r>
            <a:endParaRPr lang="es-AR" sz="8000" smtClean="0"/>
          </a:p>
          <a:p>
            <a:pPr>
              <a:buFontTx/>
              <a:buNone/>
            </a:pPr>
            <a:r>
              <a:rPr lang="es-AR" sz="8000" smtClean="0"/>
              <a:t>   </a:t>
            </a:r>
          </a:p>
          <a:p>
            <a:pPr>
              <a:buFontTx/>
              <a:buNone/>
            </a:pPr>
            <a:endParaRPr lang="es-AR" sz="8000" smtClean="0"/>
          </a:p>
        </p:txBody>
      </p:sp>
      <p:graphicFrame>
        <p:nvGraphicFramePr>
          <p:cNvPr id="8" name="7 Tabla"/>
          <p:cNvGraphicFramePr>
            <a:graphicFrameLocks noGrp="1"/>
          </p:cNvGraphicFramePr>
          <p:nvPr/>
        </p:nvGraphicFramePr>
        <p:xfrm>
          <a:off x="1408113" y="1800225"/>
          <a:ext cx="6211887" cy="3932238"/>
        </p:xfrm>
        <a:graphic>
          <a:graphicData uri="http://schemas.openxmlformats.org/drawingml/2006/table">
            <a:tbl>
              <a:tblPr/>
              <a:tblGrid>
                <a:gridCol w="2147887"/>
                <a:gridCol w="2032000"/>
                <a:gridCol w="2032000"/>
              </a:tblGrid>
              <a:tr h="78660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1" i="0" u="none" strike="noStrike" cap="none" normalizeH="0" baseline="0" dirty="0" smtClean="0">
                          <a:ln>
                            <a:noFill/>
                          </a:ln>
                          <a:solidFill>
                            <a:srgbClr val="000000"/>
                          </a:solidFill>
                          <a:effectLst/>
                          <a:latin typeface="Calibri" pitchFamily="34" charset="0"/>
                        </a:rPr>
                        <a:t>PERIODO</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1" i="0" u="none" strike="noStrike" cap="none" normalizeH="0" baseline="0" dirty="0" smtClean="0">
                          <a:ln>
                            <a:noFill/>
                          </a:ln>
                          <a:solidFill>
                            <a:srgbClr val="000000"/>
                          </a:solidFill>
                          <a:effectLst/>
                          <a:latin typeface="Calibri" pitchFamily="34" charset="0"/>
                        </a:rPr>
                        <a:t>REMUNER</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1" i="0" u="none" strike="noStrike" cap="none" normalizeH="0" baseline="0" dirty="0" smtClean="0">
                          <a:ln>
                            <a:noFill/>
                          </a:ln>
                          <a:solidFill>
                            <a:srgbClr val="000000"/>
                          </a:solidFill>
                          <a:effectLst/>
                          <a:latin typeface="Calibri" pitchFamily="34" charset="0"/>
                        </a:rPr>
                        <a:t>NO REMUNER</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8660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ABRIL 2012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19,22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dirty="0" smtClean="0">
                          <a:ln>
                            <a:noFill/>
                          </a:ln>
                          <a:solidFill>
                            <a:srgbClr val="000000"/>
                          </a:solidFill>
                          <a:effectLst/>
                          <a:latin typeface="Calibri" pitchFamily="34"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r>
              <a:tr h="78660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JUNIO 2012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19,22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dirty="0" smtClean="0">
                          <a:ln>
                            <a:noFill/>
                          </a:ln>
                          <a:solidFill>
                            <a:srgbClr val="000000"/>
                          </a:solidFill>
                          <a:effectLst/>
                          <a:latin typeface="Calibri" pitchFamily="34" charset="0"/>
                        </a:rPr>
                        <a:t>3,46</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r>
              <a:tr h="78660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AGOSTO 2012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dirty="0" smtClean="0">
                          <a:ln>
                            <a:noFill/>
                          </a:ln>
                          <a:solidFill>
                            <a:srgbClr val="000000"/>
                          </a:solidFill>
                          <a:effectLst/>
                          <a:latin typeface="Calibri" pitchFamily="34" charset="0"/>
                        </a:rPr>
                        <a:t>20,95</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3,27</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r>
              <a:tr h="786606">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ENERO 2013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smtClean="0">
                          <a:ln>
                            <a:noFill/>
                          </a:ln>
                          <a:solidFill>
                            <a:srgbClr val="000000"/>
                          </a:solidFill>
                          <a:effectLst/>
                          <a:latin typeface="Calibri" pitchFamily="34" charset="0"/>
                        </a:rPr>
                        <a:t>24,51</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400" b="0" i="0" u="none" strike="noStrike" cap="none" normalizeH="0" baseline="0" dirty="0" smtClean="0">
                          <a:ln>
                            <a:noFill/>
                          </a:ln>
                          <a:solidFill>
                            <a:srgbClr val="000000"/>
                          </a:solidFill>
                          <a:effectLst/>
                          <a:latin typeface="Calibri" pitchFamily="34"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1 Título"/>
          <p:cNvSpPr>
            <a:spLocks noGrp="1"/>
          </p:cNvSpPr>
          <p:nvPr>
            <p:ph type="title" idx="4294967295"/>
          </p:nvPr>
        </p:nvSpPr>
        <p:spPr>
          <a:xfrm>
            <a:off x="760413" y="431800"/>
            <a:ext cx="8383587" cy="935038"/>
          </a:xfrm>
        </p:spPr>
        <p:txBody>
          <a:bodyPr lIns="0" tIns="0" rIns="0" bIns="0" rtlCol="0" anchor="t">
            <a:normAutofit fontScale="90000"/>
          </a:bodyPr>
          <a:lstStyle/>
          <a:p>
            <a:pPr fontAlgn="auto">
              <a:spcAft>
                <a:spcPts val="0"/>
              </a:spcAft>
              <a:defRPr/>
            </a:pPr>
            <a:r>
              <a:rPr lang="es-AR" sz="5500" b="1" dirty="0" smtClean="0"/>
              <a:t>AUMENTO SALARIAL – 2012</a:t>
            </a:r>
            <a:br>
              <a:rPr lang="es-AR" sz="5500" b="1" dirty="0" smtClean="0"/>
            </a:br>
            <a:r>
              <a:rPr lang="es-AR" sz="5500" b="1" dirty="0" smtClean="0"/>
              <a:t>VALORES ADMINISTRATIVO I </a:t>
            </a:r>
            <a:br>
              <a:rPr lang="es-AR" sz="5500" b="1" dirty="0" smtClean="0"/>
            </a:br>
            <a:endParaRPr lang="es-AR" sz="5500" b="1" dirty="0" smtClean="0"/>
          </a:p>
        </p:txBody>
      </p:sp>
      <p:sp>
        <p:nvSpPr>
          <p:cNvPr id="94210" name="2 Marcador de contenido"/>
          <p:cNvSpPr>
            <a:spLocks noGrp="1"/>
          </p:cNvSpPr>
          <p:nvPr>
            <p:ph idx="4294967295"/>
          </p:nvPr>
        </p:nvSpPr>
        <p:spPr>
          <a:xfrm>
            <a:off x="760413" y="1125538"/>
            <a:ext cx="8383587" cy="4525962"/>
          </a:xfrm>
        </p:spPr>
        <p:txBody>
          <a:bodyPr lIns="0" tIns="0" rIns="0" bIns="0"/>
          <a:lstStyle/>
          <a:p>
            <a:pPr>
              <a:buFontTx/>
              <a:buNone/>
            </a:pPr>
            <a:r>
              <a:rPr lang="es-AR" sz="4400" smtClean="0"/>
              <a:t>   </a:t>
            </a:r>
            <a:endParaRPr lang="es-AR" sz="8000" smtClean="0"/>
          </a:p>
          <a:p>
            <a:pPr>
              <a:buFontTx/>
              <a:buNone/>
            </a:pPr>
            <a:r>
              <a:rPr lang="es-AR" sz="8000" smtClean="0"/>
              <a:t>   </a:t>
            </a:r>
          </a:p>
          <a:p>
            <a:pPr>
              <a:buFontTx/>
              <a:buNone/>
            </a:pPr>
            <a:endParaRPr lang="es-AR" sz="8000" smtClean="0"/>
          </a:p>
        </p:txBody>
      </p:sp>
      <p:graphicFrame>
        <p:nvGraphicFramePr>
          <p:cNvPr id="8" name="7 Tabla"/>
          <p:cNvGraphicFramePr>
            <a:graphicFrameLocks noGrp="1"/>
          </p:cNvGraphicFramePr>
          <p:nvPr/>
        </p:nvGraphicFramePr>
        <p:xfrm>
          <a:off x="1408113" y="2276475"/>
          <a:ext cx="6211887" cy="2867025"/>
        </p:xfrm>
        <a:graphic>
          <a:graphicData uri="http://schemas.openxmlformats.org/drawingml/2006/table">
            <a:tbl>
              <a:tblPr/>
              <a:tblGrid>
                <a:gridCol w="2147887"/>
                <a:gridCol w="2032000"/>
                <a:gridCol w="2032000"/>
              </a:tblGrid>
              <a:tr h="594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000000"/>
                          </a:solidFill>
                          <a:effectLst/>
                          <a:latin typeface="Calibri" pitchFamily="34" charset="0"/>
                        </a:rPr>
                        <a:t>PERIODO</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000000"/>
                          </a:solidFill>
                          <a:effectLst/>
                          <a:latin typeface="Calibri" pitchFamily="34" charset="0"/>
                        </a:rPr>
                        <a:t>REMUNER</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rgbClr val="000000"/>
                          </a:solidFill>
                          <a:effectLst/>
                          <a:latin typeface="Calibri" pitchFamily="34" charset="0"/>
                        </a:rPr>
                        <a:t>NO REMUNER</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873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ABRIL 2012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3847,55</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Calibri" pitchFamily="34"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r>
              <a:tr h="594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JUNIO 2012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3847,55</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Calibri" pitchFamily="34" charset="0"/>
                        </a:rPr>
                        <a:t>692,56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r>
              <a:tr h="594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AGOSTO 2012</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4193,83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654,08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0DB"/>
                    </a:solidFill>
                  </a:tcPr>
                </a:tc>
              </a:tr>
              <a:tr h="59483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smtClean="0">
                          <a:ln>
                            <a:noFill/>
                          </a:ln>
                          <a:solidFill>
                            <a:srgbClr val="000000"/>
                          </a:solidFill>
                          <a:effectLst/>
                          <a:latin typeface="Calibri" pitchFamily="34" charset="0"/>
                        </a:rPr>
                        <a:t>ENERO 2013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Calibri" pitchFamily="34" charset="0"/>
                        </a:rPr>
                        <a:t>4905,63</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AR" sz="2000" b="0" i="0" u="none" strike="noStrike" cap="none" normalizeH="0" baseline="0" dirty="0" smtClean="0">
                          <a:ln>
                            <a:noFill/>
                          </a:ln>
                          <a:solidFill>
                            <a:srgbClr val="000000"/>
                          </a:solidFill>
                          <a:effectLst/>
                          <a:latin typeface="Calibri" pitchFamily="34" charset="0"/>
                        </a:rPr>
                        <a:t> </a:t>
                      </a:r>
                    </a:p>
                  </a:txBody>
                  <a:tcPr marL="9525" marR="9525"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0EE"/>
                    </a:solidFill>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5233" name="1 Título"/>
          <p:cNvSpPr>
            <a:spLocks noGrp="1"/>
          </p:cNvSpPr>
          <p:nvPr>
            <p:ph type="title" idx="4294967295"/>
          </p:nvPr>
        </p:nvSpPr>
        <p:spPr>
          <a:xfrm>
            <a:off x="0" y="274638"/>
            <a:ext cx="8229600" cy="1143000"/>
          </a:xfrm>
        </p:spPr>
        <p:txBody>
          <a:bodyPr lIns="0" tIns="0" rIns="0" bIns="0" anchor="t"/>
          <a:lstStyle/>
          <a:p>
            <a:r>
              <a:rPr lang="es-AR" sz="4000" b="1" smtClean="0"/>
              <a:t>AUMENTO SALARIAL – 2012</a:t>
            </a:r>
          </a:p>
        </p:txBody>
      </p:sp>
      <p:sp>
        <p:nvSpPr>
          <p:cNvPr id="95234" name="2 Marcador de contenido"/>
          <p:cNvSpPr>
            <a:spLocks noGrp="1"/>
          </p:cNvSpPr>
          <p:nvPr>
            <p:ph idx="4294967295"/>
          </p:nvPr>
        </p:nvSpPr>
        <p:spPr>
          <a:xfrm>
            <a:off x="611188" y="1600200"/>
            <a:ext cx="7618412" cy="4525963"/>
          </a:xfrm>
        </p:spPr>
        <p:txBody>
          <a:bodyPr lIns="0" tIns="0" rIns="0" bIns="0"/>
          <a:lstStyle/>
          <a:p>
            <a:pPr>
              <a:buFontTx/>
              <a:buNone/>
            </a:pPr>
            <a:r>
              <a:rPr lang="es-AR" sz="4400" smtClean="0"/>
              <a:t>    </a:t>
            </a:r>
            <a:r>
              <a:rPr lang="es-AR" sz="2800" smtClean="0"/>
              <a:t>EL AUMENTO DE SUELDO PUEDE SER COMPENSADO DE INCREMENTOS SALARIALES OTORGADOS POR EL EMPLEADOR, DESDE MAYO DE 2011.</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6257" name="1 Título"/>
          <p:cNvSpPr>
            <a:spLocks noGrp="1"/>
          </p:cNvSpPr>
          <p:nvPr>
            <p:ph type="title" idx="4294967295"/>
          </p:nvPr>
        </p:nvSpPr>
        <p:spPr>
          <a:xfrm>
            <a:off x="0" y="274638"/>
            <a:ext cx="8229600" cy="1143000"/>
          </a:xfrm>
        </p:spPr>
        <p:txBody>
          <a:bodyPr lIns="0" tIns="0" rIns="0" bIns="0" anchor="t"/>
          <a:lstStyle/>
          <a:p>
            <a:r>
              <a:rPr lang="es-AR" sz="4000" b="1" smtClean="0"/>
              <a:t>AUMENTO SALARIAL – 2012</a:t>
            </a:r>
          </a:p>
        </p:txBody>
      </p:sp>
      <p:sp>
        <p:nvSpPr>
          <p:cNvPr id="96258" name="2 Marcador de contenido"/>
          <p:cNvSpPr>
            <a:spLocks noGrp="1"/>
          </p:cNvSpPr>
          <p:nvPr>
            <p:ph idx="4294967295"/>
          </p:nvPr>
        </p:nvSpPr>
        <p:spPr>
          <a:xfrm>
            <a:off x="611188" y="1600200"/>
            <a:ext cx="7618412" cy="4525963"/>
          </a:xfrm>
        </p:spPr>
        <p:txBody>
          <a:bodyPr lIns="0" tIns="0" rIns="0" bIns="0"/>
          <a:lstStyle/>
          <a:p>
            <a:pPr>
              <a:buFontTx/>
              <a:buNone/>
            </a:pPr>
            <a:r>
              <a:rPr lang="es-AR" sz="4400" smtClean="0"/>
              <a:t>   </a:t>
            </a:r>
            <a:r>
              <a:rPr lang="es-AR" smtClean="0"/>
              <a:t>ADICIONALMENTE SE AGREGA EL MISMO DÍA UNA SUMA </a:t>
            </a:r>
            <a:r>
              <a:rPr lang="es-AR" b="1" smtClean="0"/>
              <a:t>DE 0,38$ - EN AGOSTO </a:t>
            </a:r>
            <a:r>
              <a:rPr lang="es-AR" smtClean="0"/>
              <a:t>POR HORA PARA CAT OPERARIO </a:t>
            </a:r>
            <a:r>
              <a:rPr lang="es-AR" b="1" smtClean="0"/>
              <a:t>NO REMUNERATIVO</a:t>
            </a:r>
          </a:p>
          <a:p>
            <a:pPr>
              <a:buFontTx/>
              <a:buNone/>
            </a:pPr>
            <a:endParaRPr lang="es-AR" b="1" smtClean="0"/>
          </a:p>
          <a:p>
            <a:pPr>
              <a:buFontTx/>
              <a:buNone/>
            </a:pPr>
            <a:r>
              <a:rPr lang="es-AR" b="1" smtClean="0"/>
              <a:t>    EN ENERO 2013 – PASA A $0,67 POR HORA Y COMO REMUNERACIÓN- </a:t>
            </a:r>
            <a:endParaRPr lang="es-AR"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7281" name="Rectangle 4"/>
          <p:cNvSpPr>
            <a:spLocks noGrp="1" noChangeArrowheads="1"/>
          </p:cNvSpPr>
          <p:nvPr>
            <p:ph type="ctrTitle" idx="4294967295"/>
          </p:nvPr>
        </p:nvSpPr>
        <p:spPr>
          <a:xfrm>
            <a:off x="0" y="2130425"/>
            <a:ext cx="7772400" cy="2238375"/>
          </a:xfrm>
        </p:spPr>
        <p:txBody>
          <a:bodyPr lIns="0" tIns="0" rIns="0" bIns="0" anchor="t"/>
          <a:lstStyle/>
          <a:p>
            <a:r>
              <a:rPr lang="es-AR" sz="4800" b="1" smtClean="0"/>
              <a:t>CONVENIO COLECTIVO</a:t>
            </a:r>
            <a:br>
              <a:rPr lang="es-AR" sz="4800" b="1" smtClean="0"/>
            </a:br>
            <a:r>
              <a:rPr lang="es-AR" sz="4800" b="1" smtClean="0"/>
              <a:t>PLÁSTICO </a:t>
            </a:r>
            <a:br>
              <a:rPr lang="es-AR" sz="4800" b="1" smtClean="0"/>
            </a:br>
            <a:r>
              <a:rPr lang="es-AR" sz="4800" b="1" smtClean="0"/>
              <a:t>419/05</a:t>
            </a:r>
            <a:endParaRPr lang="es-ES_tradnl" sz="4800" b="1"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5500" dirty="0" smtClean="0">
                <a:solidFill>
                  <a:srgbClr val="5F5F5F"/>
                </a:solidFill>
                <a:effectLst>
                  <a:outerShdw blurRad="38100" dist="38100" dir="2700000" algn="tl">
                    <a:srgbClr val="C0C0C0"/>
                  </a:outerShdw>
                </a:effectLst>
                <a:latin typeface="Century Gothic" pitchFamily="34" charset="0"/>
              </a:rPr>
              <a:t> </a:t>
            </a:r>
            <a:r>
              <a:rPr lang="es-ES" sz="2000" b="1" dirty="0" smtClean="0">
                <a:effectLst>
                  <a:outerShdw blurRad="38100" dist="38100" dir="2700000" algn="tl">
                    <a:srgbClr val="C0C0C0"/>
                  </a:outerShdw>
                </a:effectLst>
                <a:latin typeface="Century Gothic" pitchFamily="34" charset="0"/>
              </a:rPr>
              <a:t>RAMA TRANSPORTISTAS DE LARGA DISTANCIA</a:t>
            </a:r>
            <a:r>
              <a:rPr lang="es-ES" sz="5500" b="1" dirty="0" smtClean="0">
                <a:effectLst>
                  <a:outerShdw blurRad="38100" dist="38100" dir="2700000" algn="tl">
                    <a:srgbClr val="C0C0C0"/>
                  </a:outerShdw>
                </a:effectLst>
                <a:latin typeface="Century Gothic" pitchFamily="34" charset="0"/>
              </a:rPr>
              <a:t> </a:t>
            </a:r>
          </a:p>
        </p:txBody>
      </p:sp>
      <p:sp>
        <p:nvSpPr>
          <p:cNvPr id="23554" name="Rectangle 3"/>
          <p:cNvSpPr>
            <a:spLocks noGrp="1" noChangeArrowheads="1"/>
          </p:cNvSpPr>
          <p:nvPr>
            <p:ph idx="4294967295"/>
          </p:nvPr>
        </p:nvSpPr>
        <p:spPr>
          <a:xfrm>
            <a:off x="760413" y="1481138"/>
            <a:ext cx="8383587" cy="4525962"/>
          </a:xfrm>
        </p:spPr>
        <p:txBody>
          <a:bodyPr lIns="0" tIns="0" rIns="0" bIns="0"/>
          <a:lstStyle/>
          <a:p>
            <a:pPr>
              <a:buFontTx/>
              <a:buNone/>
            </a:pPr>
            <a:r>
              <a:rPr lang="es-AR" sz="3600" b="1" smtClean="0"/>
              <a:t>    </a:t>
            </a:r>
            <a:r>
              <a:rPr lang="es-AR" sz="2400" b="1" smtClean="0"/>
              <a:t>Horas extraordinarias por kilometraje recorrido:</a:t>
            </a:r>
            <a:r>
              <a:rPr lang="es-AR" sz="2400" smtClean="0"/>
              <a:t> Atento a las peculiaridades del transporte de Larga Distancia, los Choferes de dicha categoría percibirán además de las retribuciones </a:t>
            </a:r>
            <a:r>
              <a:rPr lang="es-AR" sz="2400" b="1" smtClean="0"/>
              <a:t>señaladas en el artículo precedente,  la suma de  $ 0,27919 por kilómetro recorrido, compensándose con este importe</a:t>
            </a:r>
            <a:r>
              <a:rPr lang="es-AR" sz="2400" smtClean="0"/>
              <a:t>, horas extraordinarias.</a:t>
            </a:r>
          </a:p>
          <a:p>
            <a:pPr>
              <a:buFontTx/>
              <a:buNone/>
            </a:pPr>
            <a:r>
              <a:rPr lang="es-AR" sz="2400" smtClean="0"/>
              <a:t>    Los kilómetros recorridos, los sábados después  de las 13 horas, los domingos y/o feriados nacionales, </a:t>
            </a:r>
            <a:r>
              <a:rPr lang="es-AR" sz="2400" b="1" smtClean="0"/>
              <a:t>serán abonados con el cien (100%) por ciento de   recargo</a:t>
            </a:r>
            <a:r>
              <a:rPr lang="es-AR" sz="2400" smtClean="0"/>
              <a:t>.</a:t>
            </a:r>
            <a:endParaRPr lang="es-ES" sz="2400" b="1"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8305" name="1 Título"/>
          <p:cNvSpPr>
            <a:spLocks noGrp="1"/>
          </p:cNvSpPr>
          <p:nvPr>
            <p:ph type="title" idx="4294967295"/>
          </p:nvPr>
        </p:nvSpPr>
        <p:spPr>
          <a:xfrm>
            <a:off x="0" y="274638"/>
            <a:ext cx="8229600" cy="1143000"/>
          </a:xfrm>
        </p:spPr>
        <p:txBody>
          <a:bodyPr lIns="0" tIns="0" rIns="0" bIns="0" anchor="t"/>
          <a:lstStyle/>
          <a:p>
            <a:r>
              <a:rPr lang="es-AR" sz="4000" b="1" smtClean="0"/>
              <a:t>ADICIONAL POR ANTIGÜEDAD  </a:t>
            </a:r>
          </a:p>
        </p:txBody>
      </p:sp>
      <p:sp>
        <p:nvSpPr>
          <p:cNvPr id="82947" name="2 Marcador de contenido"/>
          <p:cNvSpPr>
            <a:spLocks noGrp="1"/>
          </p:cNvSpPr>
          <p:nvPr>
            <p:ph idx="4294967295"/>
          </p:nvPr>
        </p:nvSpPr>
        <p:spPr>
          <a:xfrm>
            <a:off x="760413" y="1293813"/>
            <a:ext cx="7915275" cy="4525962"/>
          </a:xfrm>
        </p:spPr>
        <p:txBody>
          <a:bodyPr lIns="0" tIns="0" rIns="0" bIns="0" rtlCol="0">
            <a:normAutofit lnSpcReduction="10000"/>
          </a:bodyPr>
          <a:lstStyle/>
          <a:p>
            <a:pPr algn="just" fontAlgn="auto">
              <a:spcAft>
                <a:spcPts val="0"/>
              </a:spcAft>
              <a:buFontTx/>
              <a:buNone/>
              <a:defRPr/>
            </a:pPr>
            <a:r>
              <a:rPr lang="es-AR" sz="4400" dirty="0" smtClean="0"/>
              <a:t>    </a:t>
            </a:r>
            <a:r>
              <a:rPr lang="es-AR" dirty="0" smtClean="0"/>
              <a:t>Este CC dispone que todos los </a:t>
            </a:r>
            <a:r>
              <a:rPr lang="es-ES_tradnl" dirty="0" smtClean="0"/>
              <a:t> trabajadores, se beneficiarán con una bonificación por antigüedad por cada </a:t>
            </a:r>
            <a:r>
              <a:rPr lang="es-ES_tradnl" b="1" dirty="0" smtClean="0"/>
              <a:t>año adquirido en la empresa y que será equivalente al 1% del sueldo o jornal básico</a:t>
            </a:r>
            <a:r>
              <a:rPr lang="es-ES_tradnl" dirty="0" smtClean="0"/>
              <a:t> de la categoría en la que revista el trabajador. </a:t>
            </a:r>
            <a:r>
              <a:rPr lang="es-ES_tradnl" b="1" dirty="0" smtClean="0"/>
              <a:t>Al cumplir diez (10) años </a:t>
            </a:r>
            <a:r>
              <a:rPr lang="es-ES_tradnl" dirty="0" smtClean="0"/>
              <a:t>de antigüedad en la empresa </a:t>
            </a:r>
            <a:r>
              <a:rPr lang="es-ES_tradnl" b="1" dirty="0" smtClean="0"/>
              <a:t>la bonificación se elevará al 2</a:t>
            </a:r>
            <a:r>
              <a:rPr lang="es-ES_tradnl" dirty="0" smtClean="0"/>
              <a:t>% y </a:t>
            </a:r>
            <a:r>
              <a:rPr lang="es-ES_tradnl" b="1" dirty="0" smtClean="0"/>
              <a:t>continuará con el 1% en los años subsiguientes</a:t>
            </a:r>
            <a:r>
              <a:rPr lang="es-ES_tradnl" dirty="0" smtClean="0"/>
              <a:t>.</a:t>
            </a:r>
            <a:endParaRPr lang="es-AR" dirty="0" smtClean="0"/>
          </a:p>
          <a:p>
            <a:pPr fontAlgn="auto">
              <a:spcAft>
                <a:spcPts val="0"/>
              </a:spcAft>
              <a:buFontTx/>
              <a:buNone/>
              <a:defRPr/>
            </a:pPr>
            <a:endParaRPr lang="es-AR" sz="2400" dirty="0" smtClean="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1 Título"/>
          <p:cNvSpPr>
            <a:spLocks noGrp="1"/>
          </p:cNvSpPr>
          <p:nvPr>
            <p:ph type="title" idx="4294967295"/>
          </p:nvPr>
        </p:nvSpPr>
        <p:spPr>
          <a:xfrm>
            <a:off x="0" y="358775"/>
            <a:ext cx="8383588" cy="935038"/>
          </a:xfrm>
        </p:spPr>
        <p:txBody>
          <a:bodyPr lIns="0" tIns="0" rIns="0" bIns="0" rtlCol="0" anchor="t">
            <a:normAutofit fontScale="90000"/>
          </a:bodyPr>
          <a:lstStyle/>
          <a:p>
            <a:pPr fontAlgn="auto">
              <a:spcAft>
                <a:spcPts val="0"/>
              </a:spcAft>
              <a:defRPr/>
            </a:pPr>
            <a:r>
              <a:rPr lang="es-AR" b="1" dirty="0" smtClean="0"/>
              <a:t>RECONOCIMIENTO DE ANTIGÜEDAD  </a:t>
            </a:r>
          </a:p>
        </p:txBody>
      </p:sp>
      <p:sp>
        <p:nvSpPr>
          <p:cNvPr id="99330" name="2 Marcador de contenido"/>
          <p:cNvSpPr>
            <a:spLocks noGrp="1"/>
          </p:cNvSpPr>
          <p:nvPr>
            <p:ph idx="4294967295"/>
          </p:nvPr>
        </p:nvSpPr>
        <p:spPr>
          <a:xfrm>
            <a:off x="760413" y="1557338"/>
            <a:ext cx="7915275" cy="4525962"/>
          </a:xfrm>
        </p:spPr>
        <p:txBody>
          <a:bodyPr lIns="0" tIns="0" rIns="0" bIns="0"/>
          <a:lstStyle/>
          <a:p>
            <a:pPr algn="just">
              <a:buFontTx/>
              <a:buNone/>
            </a:pPr>
            <a:r>
              <a:rPr lang="es-AR" sz="2800" b="1" smtClean="0"/>
              <a:t>    El 1° párrafo del art. 4° manifiesta que “</a:t>
            </a:r>
            <a:r>
              <a:rPr lang="es-ES_tradnl" sz="2800" b="1" smtClean="0"/>
              <a:t>Todos los trabajadores que al ingresar a un establecimiento de la industria plástica y sus afines, dejen constancia de haber trabajado en otro del ramo y acompañen certificados dentro de los cinco días hábiles, les será reconocida su antigüedad al sólo efecto de fijársele sus salarios.”</a:t>
            </a:r>
            <a:endParaRPr lang="es-AR" sz="2800" b="1" smtClean="0"/>
          </a:p>
          <a:p>
            <a:pPr algn="just">
              <a:buFontTx/>
              <a:buNone/>
            </a:pPr>
            <a:r>
              <a:rPr lang="es-AR" sz="2800" b="1" smtClean="0"/>
              <a:t>     En caso de necesitar más tiempo para acompañar el certificado ya que se lo tiene que solicitar al otro empleador, debe dejar constancia por escrito. </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3" name="1 Título"/>
          <p:cNvSpPr>
            <a:spLocks noGrp="1"/>
          </p:cNvSpPr>
          <p:nvPr>
            <p:ph type="title" idx="4294967295"/>
          </p:nvPr>
        </p:nvSpPr>
        <p:spPr>
          <a:xfrm>
            <a:off x="0" y="358775"/>
            <a:ext cx="8383588" cy="935038"/>
          </a:xfrm>
        </p:spPr>
        <p:txBody>
          <a:bodyPr lIns="0" tIns="0" rIns="0" bIns="0" anchor="t"/>
          <a:lstStyle/>
          <a:p>
            <a:r>
              <a:rPr lang="es-AR" b="1" smtClean="0"/>
              <a:t>JORNADA Y HS EXTRAS</a:t>
            </a:r>
            <a:r>
              <a:rPr lang="es-AR" sz="5500" b="1" smtClean="0"/>
              <a:t>    </a:t>
            </a:r>
          </a:p>
        </p:txBody>
      </p:sp>
      <p:sp>
        <p:nvSpPr>
          <p:cNvPr id="84995" name="2 Marcador de contenido"/>
          <p:cNvSpPr>
            <a:spLocks noGrp="1"/>
          </p:cNvSpPr>
          <p:nvPr>
            <p:ph idx="4294967295"/>
          </p:nvPr>
        </p:nvSpPr>
        <p:spPr>
          <a:xfrm>
            <a:off x="760413" y="1293813"/>
            <a:ext cx="8059737" cy="4525962"/>
          </a:xfrm>
        </p:spPr>
        <p:txBody>
          <a:bodyPr lIns="0" tIns="0" rIns="0" bIns="0" rtlCol="0">
            <a:normAutofit fontScale="92500" lnSpcReduction="20000"/>
          </a:bodyPr>
          <a:lstStyle/>
          <a:p>
            <a:pPr algn="just" fontAlgn="auto">
              <a:spcAft>
                <a:spcPts val="0"/>
              </a:spcAft>
              <a:buFontTx/>
              <a:buNone/>
              <a:defRPr/>
            </a:pPr>
            <a:r>
              <a:rPr lang="es-AR" sz="3000" dirty="0" smtClean="0"/>
              <a:t>    El art. 8° expresa que las</a:t>
            </a:r>
            <a:r>
              <a:rPr lang="es-ES_tradnl" sz="3000" dirty="0" smtClean="0"/>
              <a:t> empresas con jornada de labor fuera de 9 horas diarias, de lunes a viernes, </a:t>
            </a:r>
            <a:r>
              <a:rPr lang="es-ES_tradnl" sz="3000" b="1" dirty="0" smtClean="0"/>
              <a:t>en caso que se disponga trabajar, sea en forma permanente o transitoria, el sábado a la mañana la jornada de este día no podrá ser inferior a 6 horas.</a:t>
            </a:r>
            <a:r>
              <a:rPr lang="es-ES_tradnl" sz="3000" dirty="0" smtClean="0"/>
              <a:t> Si </a:t>
            </a:r>
            <a:r>
              <a:rPr lang="es-ES_tradnl" sz="3000" b="1" dirty="0" smtClean="0"/>
              <a:t>no se cumpliera con este mínimo de horas de labor en los mencionados días, se deberán abonar los jornales como</a:t>
            </a:r>
            <a:r>
              <a:rPr lang="es-ES_tradnl" sz="3000" dirty="0" smtClean="0"/>
              <a:t> si se hubiera trabajado dicho límite.</a:t>
            </a:r>
          </a:p>
          <a:p>
            <a:pPr algn="just" fontAlgn="auto">
              <a:spcAft>
                <a:spcPts val="0"/>
              </a:spcAft>
              <a:buFontTx/>
              <a:buNone/>
              <a:defRPr/>
            </a:pPr>
            <a:r>
              <a:rPr lang="es-ES_tradnl" sz="4400" dirty="0" smtClean="0"/>
              <a:t/>
            </a:r>
            <a:br>
              <a:rPr lang="es-ES_tradnl" sz="4400" dirty="0" smtClean="0"/>
            </a:br>
            <a:r>
              <a:rPr lang="es-ES_tradnl" sz="4400" dirty="0" smtClean="0"/>
              <a:t> </a:t>
            </a:r>
            <a:endParaRPr lang="es-AR" sz="4400" dirty="0" smtClean="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1377" name="1 Título"/>
          <p:cNvSpPr>
            <a:spLocks noGrp="1"/>
          </p:cNvSpPr>
          <p:nvPr>
            <p:ph type="title" idx="4294967295"/>
          </p:nvPr>
        </p:nvSpPr>
        <p:spPr>
          <a:xfrm>
            <a:off x="0" y="358775"/>
            <a:ext cx="8383588" cy="935038"/>
          </a:xfrm>
        </p:spPr>
        <p:txBody>
          <a:bodyPr lIns="0" tIns="0" rIns="0" bIns="0" anchor="t"/>
          <a:lstStyle/>
          <a:p>
            <a:r>
              <a:rPr lang="es-AR" sz="4800" b="1" smtClean="0"/>
              <a:t>VACACIONES</a:t>
            </a:r>
            <a:r>
              <a:rPr lang="es-AR" sz="5500" smtClean="0"/>
              <a:t>     </a:t>
            </a:r>
          </a:p>
        </p:txBody>
      </p:sp>
      <p:sp>
        <p:nvSpPr>
          <p:cNvPr id="86019" name="2 Marcador de contenido"/>
          <p:cNvSpPr>
            <a:spLocks noGrp="1"/>
          </p:cNvSpPr>
          <p:nvPr>
            <p:ph idx="4294967295"/>
          </p:nvPr>
        </p:nvSpPr>
        <p:spPr>
          <a:xfrm>
            <a:off x="760413" y="1293813"/>
            <a:ext cx="7988300" cy="4525962"/>
          </a:xfrm>
        </p:spPr>
        <p:txBody>
          <a:bodyPr lIns="0" tIns="0" rIns="0" bIns="0" rtlCol="0">
            <a:normAutofit fontScale="92500"/>
          </a:bodyPr>
          <a:lstStyle/>
          <a:p>
            <a:pPr algn="just" fontAlgn="auto">
              <a:spcAft>
                <a:spcPts val="0"/>
              </a:spcAft>
              <a:buFontTx/>
              <a:buNone/>
              <a:defRPr/>
            </a:pPr>
            <a:r>
              <a:rPr lang="es-AR" sz="4400" dirty="0" smtClean="0"/>
              <a:t>    </a:t>
            </a:r>
            <a:r>
              <a:rPr lang="es-AR" sz="2800" dirty="0" smtClean="0"/>
              <a:t>PLAZOS DE LICENCIA</a:t>
            </a:r>
          </a:p>
          <a:p>
            <a:pPr algn="just" fontAlgn="auto">
              <a:spcAft>
                <a:spcPts val="0"/>
              </a:spcAft>
              <a:buFont typeface="Arial" pitchFamily="34" charset="0"/>
              <a:buChar char="•"/>
              <a:defRPr/>
            </a:pPr>
            <a:r>
              <a:rPr lang="es-AR" sz="2800" dirty="0" smtClean="0"/>
              <a:t>14 DÍAS HÁBILES PARA ANTIGÜEDAD MENOR A 2 AÑOS </a:t>
            </a:r>
          </a:p>
          <a:p>
            <a:pPr algn="just" fontAlgn="auto">
              <a:spcAft>
                <a:spcPts val="0"/>
              </a:spcAft>
              <a:buFont typeface="Arial" pitchFamily="34" charset="0"/>
              <a:buChar char="•"/>
              <a:defRPr/>
            </a:pPr>
            <a:r>
              <a:rPr lang="es-AR" sz="2800" dirty="0" smtClean="0"/>
              <a:t> 17 DÍAS HÁBILES PARA ANTIGÜEDAD IGUAL O SUPERIOR A 2 AÑOS E INFERIOR A 5 AÑOS, </a:t>
            </a:r>
          </a:p>
          <a:p>
            <a:pPr algn="just" fontAlgn="auto">
              <a:spcAft>
                <a:spcPts val="0"/>
              </a:spcAft>
              <a:buFont typeface="Arial" pitchFamily="34" charset="0"/>
              <a:buChar char="•"/>
              <a:defRPr/>
            </a:pPr>
            <a:r>
              <a:rPr lang="es-AR" sz="2800" dirty="0" smtClean="0"/>
              <a:t>21 DÍAS HÁBILES PARA ANTIGÜEDAD DE 5 A 10 AÑOS,</a:t>
            </a:r>
          </a:p>
          <a:p>
            <a:pPr algn="just" fontAlgn="auto">
              <a:spcAft>
                <a:spcPts val="0"/>
              </a:spcAft>
              <a:buFont typeface="Arial" pitchFamily="34" charset="0"/>
              <a:buChar char="•"/>
              <a:defRPr/>
            </a:pPr>
            <a:r>
              <a:rPr lang="es-AR" sz="2800" dirty="0" smtClean="0"/>
              <a:t>28 DÍAS CORRIDOS DE 10 A 20 AÑOS DE ANTIGÜEDAD </a:t>
            </a:r>
          </a:p>
          <a:p>
            <a:pPr algn="just" fontAlgn="auto">
              <a:spcAft>
                <a:spcPts val="0"/>
              </a:spcAft>
              <a:buFont typeface="Arial" pitchFamily="34" charset="0"/>
              <a:buChar char="•"/>
              <a:defRPr/>
            </a:pPr>
            <a:r>
              <a:rPr lang="es-AR" sz="2800" dirty="0" smtClean="0"/>
              <a:t>35 DÍAS CORRIDOS EN CASOS DE MÁS DE 20 AÑOS DE ANTIGÜEDAD.</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2" name="1 Título"/>
          <p:cNvSpPr>
            <a:spLocks noGrp="1"/>
          </p:cNvSpPr>
          <p:nvPr>
            <p:ph type="title" idx="4294967295"/>
          </p:nvPr>
        </p:nvSpPr>
        <p:spPr>
          <a:xfrm>
            <a:off x="0" y="358775"/>
            <a:ext cx="8383588" cy="935038"/>
          </a:xfrm>
        </p:spPr>
        <p:txBody>
          <a:bodyPr lIns="0" tIns="0" rIns="0" bIns="0" rtlCol="0" anchor="t">
            <a:normAutofit fontScale="90000"/>
          </a:bodyPr>
          <a:lstStyle/>
          <a:p>
            <a:pPr fontAlgn="auto">
              <a:spcAft>
                <a:spcPts val="0"/>
              </a:spcAft>
              <a:defRPr/>
            </a:pPr>
            <a:r>
              <a:rPr lang="es-AR" b="1" dirty="0" smtClean="0"/>
              <a:t>OTRAS LICENCIAS Y DIA DEL GREMIO     </a:t>
            </a:r>
          </a:p>
        </p:txBody>
      </p:sp>
      <p:sp>
        <p:nvSpPr>
          <p:cNvPr id="102402" name="2 Marcador de contenido"/>
          <p:cNvSpPr>
            <a:spLocks noGrp="1"/>
          </p:cNvSpPr>
          <p:nvPr>
            <p:ph idx="4294967295"/>
          </p:nvPr>
        </p:nvSpPr>
        <p:spPr>
          <a:xfrm>
            <a:off x="760413" y="1773238"/>
            <a:ext cx="8204200" cy="4525962"/>
          </a:xfrm>
        </p:spPr>
        <p:txBody>
          <a:bodyPr lIns="0" tIns="0" rIns="0" bIns="0"/>
          <a:lstStyle/>
          <a:p>
            <a:pPr algn="just"/>
            <a:r>
              <a:rPr lang="es-AR" sz="2800" smtClean="0"/>
              <a:t>EL 3° LUNES DE NOVIEMBRE ES EL DÍA DEL EMPLEADO PLASTICO</a:t>
            </a:r>
          </a:p>
          <a:p>
            <a:pPr algn="just"/>
            <a:r>
              <a:rPr lang="es-AR" sz="2800" smtClean="0"/>
              <a:t>LICENCIA DE 15 DÍAS CORRIDOS POR CASAMIENTO, EN CASO QUE EL TRABAJADOR TENGA UNA ANTIGÜEDAD SUPERIOR A 3 MESES, </a:t>
            </a:r>
          </a:p>
          <a:p>
            <a:pPr algn="just"/>
            <a:r>
              <a:rPr lang="es-AR" sz="2800" smtClean="0"/>
              <a:t>1 DIA DE LICENCIA POR EXAMEN PRENUPCIALES</a:t>
            </a:r>
          </a:p>
          <a:p>
            <a:pPr algn="just"/>
            <a:r>
              <a:rPr lang="es-AR" sz="2800" smtClean="0"/>
              <a:t>6 DÍAS DE LICENCIA POR FALLECIMIENTO DE CONYUGE</a:t>
            </a:r>
          </a:p>
          <a:p>
            <a:pPr algn="just"/>
            <a:r>
              <a:rPr lang="es-AR" sz="2800" smtClean="0"/>
              <a:t>4 DÍAS DE LICENCIA POR FALLECIMIENTO DEL HIJO DEL TRABAJADOR.</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3425" name="1 Título"/>
          <p:cNvSpPr>
            <a:spLocks noGrp="1"/>
          </p:cNvSpPr>
          <p:nvPr>
            <p:ph type="title" idx="4294967295"/>
          </p:nvPr>
        </p:nvSpPr>
        <p:spPr>
          <a:xfrm>
            <a:off x="0" y="358775"/>
            <a:ext cx="8383588" cy="935038"/>
          </a:xfrm>
        </p:spPr>
        <p:txBody>
          <a:bodyPr lIns="0" tIns="0" rIns="0" bIns="0" anchor="t"/>
          <a:lstStyle/>
          <a:p>
            <a:r>
              <a:rPr lang="es-AR" sz="4000" b="1" smtClean="0"/>
              <a:t>OTRAS LICENCIAS Y DIA DEL GREMIO     </a:t>
            </a:r>
          </a:p>
        </p:txBody>
      </p:sp>
      <p:sp>
        <p:nvSpPr>
          <p:cNvPr id="103426" name="2 Marcador de contenido"/>
          <p:cNvSpPr>
            <a:spLocks noGrp="1"/>
          </p:cNvSpPr>
          <p:nvPr>
            <p:ph idx="4294967295"/>
          </p:nvPr>
        </p:nvSpPr>
        <p:spPr>
          <a:xfrm>
            <a:off x="760413" y="1628775"/>
            <a:ext cx="8059737" cy="4525963"/>
          </a:xfrm>
        </p:spPr>
        <p:txBody>
          <a:bodyPr lIns="0" tIns="0" rIns="0" bIns="0"/>
          <a:lstStyle/>
          <a:p>
            <a:pPr algn="just"/>
            <a:r>
              <a:rPr lang="es-AR" smtClean="0"/>
              <a:t>3 DÍAS DE LICENCIA POR FALLECIMIENTO DE PADRES, HERMANOS Y NIETOS DEL TRABAJADOR,</a:t>
            </a:r>
          </a:p>
          <a:p>
            <a:pPr algn="just"/>
            <a:r>
              <a:rPr lang="es-AR" smtClean="0"/>
              <a:t>1 DÍA DE LICENCIA POR FALLECIMIENTO DE PADRES POLÍTICOS, HIJOS POLÍTICOS Y ABUELOS,</a:t>
            </a:r>
          </a:p>
          <a:p>
            <a:pPr algn="just"/>
            <a:r>
              <a:rPr lang="es-AR" smtClean="0"/>
              <a:t>1 DÍA DE LICENCIA POR CASAMIENTO DE HIJO</a:t>
            </a:r>
          </a:p>
          <a:p>
            <a:pPr algn="just"/>
            <a:r>
              <a:rPr lang="es-AR" smtClean="0"/>
              <a:t>EL DÍA QUE EL TRABAJADOR DONE SANGRE.</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49" name="1 Título"/>
          <p:cNvSpPr>
            <a:spLocks noGrp="1"/>
          </p:cNvSpPr>
          <p:nvPr>
            <p:ph type="title" idx="4294967295"/>
          </p:nvPr>
        </p:nvSpPr>
        <p:spPr>
          <a:xfrm>
            <a:off x="0" y="358775"/>
            <a:ext cx="8383588" cy="935038"/>
          </a:xfrm>
        </p:spPr>
        <p:txBody>
          <a:bodyPr lIns="0" tIns="0" rIns="0" bIns="0" anchor="t"/>
          <a:lstStyle/>
          <a:p>
            <a:r>
              <a:rPr lang="es-AR" b="1" smtClean="0"/>
              <a:t>AUMENTOS DEL 2012     </a:t>
            </a:r>
          </a:p>
        </p:txBody>
      </p:sp>
      <p:sp>
        <p:nvSpPr>
          <p:cNvPr id="104450" name="2 Marcador de contenido"/>
          <p:cNvSpPr>
            <a:spLocks noGrp="1"/>
          </p:cNvSpPr>
          <p:nvPr>
            <p:ph idx="4294967295"/>
          </p:nvPr>
        </p:nvSpPr>
        <p:spPr>
          <a:xfrm>
            <a:off x="760413" y="1293813"/>
            <a:ext cx="8059737" cy="4525962"/>
          </a:xfrm>
        </p:spPr>
        <p:txBody>
          <a:bodyPr lIns="0" tIns="0" rIns="0" bIns="0"/>
          <a:lstStyle/>
          <a:p>
            <a:pPr algn="just"/>
            <a:r>
              <a:rPr lang="es-AR" smtClean="0"/>
              <a:t>APROXIMADAMENTE EL INCREMENTO SALARIAL ES DEL 24,02%, EL CUAL SE CONCEDE : </a:t>
            </a:r>
          </a:p>
          <a:p>
            <a:pPr algn="just"/>
            <a:endParaRPr lang="es-AR" smtClean="0"/>
          </a:p>
          <a:p>
            <a:pPr algn="just">
              <a:buFontTx/>
              <a:buNone/>
            </a:pPr>
            <a:r>
              <a:rPr lang="es-AR" smtClean="0"/>
              <a:t>     - 6,96% A PARTIR DE JULIO DE 2012</a:t>
            </a:r>
          </a:p>
          <a:p>
            <a:pPr algn="just">
              <a:buFontTx/>
              <a:buNone/>
            </a:pPr>
            <a:r>
              <a:rPr lang="es-AR" smtClean="0"/>
              <a:t>     - 7,02% A PARTIR DE SEPTIEMBRE DE 2012</a:t>
            </a:r>
          </a:p>
          <a:p>
            <a:pPr algn="just">
              <a:buFontTx/>
              <a:buNone/>
            </a:pPr>
            <a:r>
              <a:rPr lang="es-AR" smtClean="0"/>
              <a:t>     - 6,96% A PARTIR DE OCTUBRE DE 2012</a:t>
            </a:r>
          </a:p>
          <a:p>
            <a:pPr algn="just">
              <a:buFontTx/>
              <a:buNone/>
            </a:pPr>
            <a:r>
              <a:rPr lang="es-AR" smtClean="0"/>
              <a:t>     - 3,08% A PARTIR DE DICIEMBRE DE 2012.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5473" name="Rectangle 4"/>
          <p:cNvSpPr>
            <a:spLocks noGrp="1" noChangeArrowheads="1"/>
          </p:cNvSpPr>
          <p:nvPr>
            <p:ph type="ctrTitle" idx="4294967295"/>
          </p:nvPr>
        </p:nvSpPr>
        <p:spPr>
          <a:xfrm>
            <a:off x="0" y="2130425"/>
            <a:ext cx="7772400" cy="3027363"/>
          </a:xfrm>
        </p:spPr>
        <p:txBody>
          <a:bodyPr lIns="0" tIns="0" rIns="0" bIns="0" anchor="t"/>
          <a:lstStyle/>
          <a:p>
            <a:r>
              <a:rPr lang="es-AR" sz="4000" b="1" smtClean="0"/>
              <a:t>CONVENIO COLECTIVO</a:t>
            </a:r>
            <a:br>
              <a:rPr lang="es-AR" sz="4000" b="1" smtClean="0"/>
            </a:br>
            <a:r>
              <a:rPr lang="es-AR" sz="4000" b="1" smtClean="0"/>
              <a:t>HOTELEROS Y GASTRONOMICOS</a:t>
            </a:r>
            <a:br>
              <a:rPr lang="es-AR" sz="4000" b="1" smtClean="0"/>
            </a:br>
            <a:r>
              <a:rPr lang="es-AR" sz="4000" b="1" smtClean="0"/>
              <a:t>389/04</a:t>
            </a:r>
            <a:endParaRPr lang="es-ES_tradnl" sz="4000" b="1" smtClean="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6497" name="1 Título"/>
          <p:cNvSpPr>
            <a:spLocks noGrp="1"/>
          </p:cNvSpPr>
          <p:nvPr>
            <p:ph type="title" idx="4294967295"/>
          </p:nvPr>
        </p:nvSpPr>
        <p:spPr>
          <a:xfrm>
            <a:off x="0" y="358775"/>
            <a:ext cx="8383588" cy="935038"/>
          </a:xfrm>
        </p:spPr>
        <p:txBody>
          <a:bodyPr lIns="0" tIns="0" rIns="0" bIns="0" anchor="t"/>
          <a:lstStyle/>
          <a:p>
            <a:r>
              <a:rPr lang="es-AR" b="1" smtClean="0"/>
              <a:t>CATEROGÍAS Y TAREAS </a:t>
            </a:r>
          </a:p>
        </p:txBody>
      </p:sp>
      <p:sp>
        <p:nvSpPr>
          <p:cNvPr id="89091" name="2 Marcador de contenido"/>
          <p:cNvSpPr>
            <a:spLocks noGrp="1"/>
          </p:cNvSpPr>
          <p:nvPr>
            <p:ph idx="4294967295"/>
          </p:nvPr>
        </p:nvSpPr>
        <p:spPr>
          <a:xfrm>
            <a:off x="760413" y="1196975"/>
            <a:ext cx="8383587" cy="4525963"/>
          </a:xfrm>
        </p:spPr>
        <p:txBody>
          <a:bodyPr lIns="0" tIns="0" rIns="0" bIns="0" rtlCol="0">
            <a:normAutofit/>
          </a:bodyPr>
          <a:lstStyle/>
          <a:p>
            <a:pPr fontAlgn="auto">
              <a:spcAft>
                <a:spcPts val="0"/>
              </a:spcAft>
              <a:buFont typeface="Arial" pitchFamily="34" charset="0"/>
              <a:buChar char="•"/>
              <a:defRPr/>
            </a:pPr>
            <a:r>
              <a:rPr lang="es-AR" sz="2800" b="1" dirty="0" smtClean="0"/>
              <a:t>CATEGORIA 1</a:t>
            </a:r>
          </a:p>
          <a:p>
            <a:pPr fontAlgn="auto">
              <a:spcAft>
                <a:spcPts val="0"/>
              </a:spcAft>
              <a:buFontTx/>
              <a:buNone/>
              <a:defRPr/>
            </a:pPr>
            <a:r>
              <a:rPr lang="pt-BR" sz="2400" dirty="0" smtClean="0"/>
              <a:t>Cadete - </a:t>
            </a:r>
            <a:r>
              <a:rPr lang="pt-BR" sz="2400" dirty="0" err="1" smtClean="0"/>
              <a:t>Porteria</a:t>
            </a:r>
            <a:r>
              <a:rPr lang="pt-BR" sz="2400" dirty="0" smtClean="0"/>
              <a:t> - </a:t>
            </a:r>
            <a:r>
              <a:rPr lang="pt-BR" sz="2400" dirty="0" err="1" smtClean="0"/>
              <a:t>Frutero</a:t>
            </a:r>
            <a:r>
              <a:rPr lang="pt-BR" sz="2400" dirty="0" smtClean="0"/>
              <a:t> –</a:t>
            </a:r>
            <a:r>
              <a:rPr lang="es-AR" sz="2400" dirty="0" smtClean="0"/>
              <a:t>Peones - Peones generales -</a:t>
            </a:r>
          </a:p>
          <a:p>
            <a:pPr fontAlgn="auto">
              <a:spcAft>
                <a:spcPts val="0"/>
              </a:spcAft>
              <a:buFontTx/>
              <a:buNone/>
              <a:defRPr/>
            </a:pPr>
            <a:r>
              <a:rPr lang="es-AR" sz="2400" dirty="0" err="1" smtClean="0"/>
              <a:t>Toilletero</a:t>
            </a:r>
            <a:r>
              <a:rPr lang="es-AR" sz="2400" dirty="0" smtClean="0"/>
              <a:t> - Transporte - Comisionista – </a:t>
            </a:r>
            <a:r>
              <a:rPr lang="es-AR" sz="2400" dirty="0" err="1" smtClean="0"/>
              <a:t>Lavacopas</a:t>
            </a:r>
            <a:r>
              <a:rPr lang="es-AR" sz="2400" dirty="0" smtClean="0"/>
              <a:t> - </a:t>
            </a:r>
            <a:r>
              <a:rPr lang="es-AR" sz="2400" dirty="0" err="1" smtClean="0"/>
              <a:t>Guardarropista</a:t>
            </a:r>
            <a:r>
              <a:rPr lang="es-AR" sz="2400" dirty="0" smtClean="0"/>
              <a:t> -</a:t>
            </a:r>
          </a:p>
          <a:p>
            <a:pPr fontAlgn="auto">
              <a:spcAft>
                <a:spcPts val="0"/>
              </a:spcAft>
              <a:buFontTx/>
              <a:buNone/>
              <a:defRPr/>
            </a:pPr>
            <a:r>
              <a:rPr lang="es-AR" sz="2400" dirty="0" smtClean="0"/>
              <a:t>Ascensorista de servicios – Groom</a:t>
            </a:r>
          </a:p>
          <a:p>
            <a:pPr fontAlgn="auto">
              <a:spcAft>
                <a:spcPts val="0"/>
              </a:spcAft>
              <a:buFont typeface="Arial" pitchFamily="34" charset="0"/>
              <a:buChar char="•"/>
              <a:defRPr/>
            </a:pPr>
            <a:r>
              <a:rPr lang="es-AR" sz="2800" b="1" dirty="0" smtClean="0"/>
              <a:t>CATEGORIA 2</a:t>
            </a:r>
          </a:p>
          <a:p>
            <a:pPr marL="0" indent="0" fontAlgn="auto">
              <a:spcAft>
                <a:spcPts val="0"/>
              </a:spcAft>
              <a:buFontTx/>
              <a:buNone/>
              <a:defRPr/>
            </a:pPr>
            <a:r>
              <a:rPr lang="es-AR" sz="2400" dirty="0" err="1" smtClean="0"/>
              <a:t>Montaplato</a:t>
            </a:r>
            <a:r>
              <a:rPr lang="es-AR" sz="2400" dirty="0" smtClean="0"/>
              <a:t> de cocina - Ascensorista – Cadete -</a:t>
            </a:r>
            <a:r>
              <a:rPr lang="es-AR" sz="2400" dirty="0" err="1" smtClean="0"/>
              <a:t>Porteria</a:t>
            </a:r>
            <a:r>
              <a:rPr lang="es-AR" sz="2400" dirty="0" smtClean="0"/>
              <a:t> – </a:t>
            </a:r>
            <a:r>
              <a:rPr lang="es-AR" sz="2400" dirty="0" err="1" smtClean="0"/>
              <a:t>Bagajista</a:t>
            </a:r>
            <a:r>
              <a:rPr lang="es-AR" sz="2400" dirty="0" smtClean="0"/>
              <a:t>- Sereno- Mensajero - 1/2 oficial auxiliar de recepción -</a:t>
            </a:r>
            <a:r>
              <a:rPr lang="pt-BR" sz="2400" dirty="0" smtClean="0"/>
              <a:t>Foguista - Encerador de pisos - </a:t>
            </a:r>
            <a:r>
              <a:rPr lang="pt-BR" sz="2400" dirty="0" err="1" smtClean="0"/>
              <a:t>Mozo</a:t>
            </a:r>
            <a:r>
              <a:rPr lang="pt-BR" sz="2400" dirty="0" smtClean="0"/>
              <a:t> mostrador - </a:t>
            </a:r>
            <a:r>
              <a:rPr lang="es-AR" sz="2400" dirty="0" smtClean="0"/>
              <a:t>Auxiliar recibidor de mercadería - Engrasador - Centrifugador - Estuferas - Jardinero - Cobrador -</a:t>
            </a:r>
            <a:r>
              <a:rPr lang="pt-BR" sz="2400" dirty="0" err="1" smtClean="0"/>
              <a:t>Empaquetador</a:t>
            </a:r>
            <a:r>
              <a:rPr lang="pt-BR" sz="2400" dirty="0" smtClean="0"/>
              <a:t> - Repartidor - </a:t>
            </a:r>
            <a:r>
              <a:rPr lang="pt-BR" sz="2400" dirty="0" err="1" smtClean="0"/>
              <a:t>Delivery</a:t>
            </a:r>
            <a:r>
              <a:rPr lang="pt-BR" sz="2400" dirty="0" smtClean="0"/>
              <a:t> - Auxiliar administrativo </a:t>
            </a:r>
            <a:endParaRPr lang="es-AR" sz="2400" dirty="0" smtClean="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1" name="1 Título"/>
          <p:cNvSpPr>
            <a:spLocks noGrp="1"/>
          </p:cNvSpPr>
          <p:nvPr>
            <p:ph type="title" idx="4294967295"/>
          </p:nvPr>
        </p:nvSpPr>
        <p:spPr>
          <a:xfrm>
            <a:off x="0" y="358775"/>
            <a:ext cx="8383588" cy="935038"/>
          </a:xfrm>
        </p:spPr>
        <p:txBody>
          <a:bodyPr lIns="0" tIns="0" rIns="0" bIns="0" anchor="t"/>
          <a:lstStyle/>
          <a:p>
            <a:r>
              <a:rPr lang="es-AR" b="1" smtClean="0"/>
              <a:t>CATEROGÍAS Y TAREAS </a:t>
            </a:r>
          </a:p>
        </p:txBody>
      </p:sp>
      <p:sp>
        <p:nvSpPr>
          <p:cNvPr id="89091" name="2 Marcador de contenido"/>
          <p:cNvSpPr>
            <a:spLocks noGrp="1"/>
          </p:cNvSpPr>
          <p:nvPr>
            <p:ph idx="4294967295"/>
          </p:nvPr>
        </p:nvSpPr>
        <p:spPr>
          <a:xfrm>
            <a:off x="760413" y="1196975"/>
            <a:ext cx="8383587" cy="4525963"/>
          </a:xfrm>
        </p:spPr>
        <p:txBody>
          <a:bodyPr lIns="0" tIns="0" rIns="0" bIns="0" rtlCol="0">
            <a:normAutofit lnSpcReduction="10000"/>
          </a:bodyPr>
          <a:lstStyle/>
          <a:p>
            <a:pPr fontAlgn="auto">
              <a:spcAft>
                <a:spcPts val="0"/>
              </a:spcAft>
              <a:buFont typeface="Arial" pitchFamily="34" charset="0"/>
              <a:buChar char="•"/>
              <a:defRPr/>
            </a:pPr>
            <a:r>
              <a:rPr lang="es-AR" sz="2800" b="1" dirty="0" smtClean="0"/>
              <a:t>CATEGORIA 3</a:t>
            </a:r>
          </a:p>
          <a:p>
            <a:pPr marL="0" indent="0" fontAlgn="auto">
              <a:spcAft>
                <a:spcPts val="0"/>
              </a:spcAft>
              <a:buFontTx/>
              <a:buNone/>
              <a:defRPr/>
            </a:pPr>
            <a:r>
              <a:rPr lang="es-AR" sz="2400" dirty="0" smtClean="0"/>
              <a:t>Ayudantes de Panadero de cocina de barman y de fiambrero - Capataz de peones -</a:t>
            </a:r>
            <a:r>
              <a:rPr lang="es-AR" sz="2400" dirty="0" err="1" smtClean="0"/>
              <a:t>Gambucero</a:t>
            </a:r>
            <a:r>
              <a:rPr lang="es-AR" sz="2400" dirty="0" smtClean="0"/>
              <a:t> - Cafetero - </a:t>
            </a:r>
            <a:r>
              <a:rPr lang="es-AR" sz="2400" dirty="0" err="1" smtClean="0"/>
              <a:t>Comis</a:t>
            </a:r>
            <a:r>
              <a:rPr lang="es-AR" sz="2400" dirty="0" smtClean="0"/>
              <a:t> de vinos y de comedor de niños -Empleado Administrativo - Recibidor de </a:t>
            </a:r>
            <a:r>
              <a:rPr lang="es-AR" sz="2400" dirty="0" err="1" smtClean="0"/>
              <a:t>mercaderia</a:t>
            </a:r>
            <a:r>
              <a:rPr lang="es-AR" sz="2400" dirty="0" smtClean="0"/>
              <a:t> Planchadora - Lencera - Lavandera -Capataz de peones generales - Mozo de personal - Mozo de mostrador de atención al cliente –</a:t>
            </a:r>
            <a:endParaRPr lang="es-AR" sz="2400" b="1" dirty="0" smtClean="0"/>
          </a:p>
          <a:p>
            <a:pPr fontAlgn="auto">
              <a:spcAft>
                <a:spcPts val="0"/>
              </a:spcAft>
              <a:buFont typeface="Arial" pitchFamily="34" charset="0"/>
              <a:buChar char="•"/>
              <a:defRPr/>
            </a:pPr>
            <a:r>
              <a:rPr lang="es-AR" sz="2800" b="1" dirty="0" smtClean="0"/>
              <a:t>CATEGORIA 4</a:t>
            </a:r>
          </a:p>
          <a:p>
            <a:pPr marL="0" indent="0" fontAlgn="auto">
              <a:spcAft>
                <a:spcPts val="0"/>
              </a:spcAft>
              <a:buFontTx/>
              <a:buNone/>
              <a:defRPr/>
            </a:pPr>
            <a:r>
              <a:rPr lang="es-AR" sz="2400" dirty="0" smtClean="0"/>
              <a:t>Medio oficial - Panadero -</a:t>
            </a:r>
            <a:r>
              <a:rPr lang="es-AR" sz="2400" dirty="0" err="1" smtClean="0"/>
              <a:t>Valet</a:t>
            </a:r>
            <a:r>
              <a:rPr lang="es-AR" sz="2400" dirty="0" smtClean="0"/>
              <a:t> portero - Telefonista -Encargado depósito inventario - Oficial de oficios varios -Chofer y/o garajista - Bodeguero -Capataz comedor de Administración - </a:t>
            </a:r>
            <a:r>
              <a:rPr lang="es-AR" sz="2400" dirty="0" err="1" smtClean="0"/>
              <a:t>Cocktelero</a:t>
            </a:r>
            <a:r>
              <a:rPr lang="es-AR" sz="2400" dirty="0" smtClean="0"/>
              <a:t> - Planchadora a mano </a:t>
            </a:r>
            <a:r>
              <a:rPr lang="es-AR" sz="2400" dirty="0" err="1" smtClean="0"/>
              <a:t>Sandwichero</a:t>
            </a:r>
            <a:r>
              <a:rPr lang="es-AR" sz="2400" dirty="0" smtClean="0"/>
              <a:t> y minutero -</a:t>
            </a:r>
            <a:endParaRPr lang="es-AR" sz="2400" b="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1" name="Rectangle 2"/>
          <p:cNvSpPr>
            <a:spLocks noGrp="1" noChangeArrowheads="1"/>
          </p:cNvSpPr>
          <p:nvPr>
            <p:ph type="title" idx="4294967295"/>
          </p:nvPr>
        </p:nvSpPr>
        <p:spPr>
          <a:xfrm>
            <a:off x="0" y="274638"/>
            <a:ext cx="8229600" cy="1143000"/>
          </a:xfrm>
        </p:spPr>
        <p:txBody>
          <a:bodyPr lIns="0" tIns="0" rIns="0" bIns="0" rtlCol="0" anchor="t">
            <a:normAutofit/>
          </a:bodyPr>
          <a:lstStyle/>
          <a:p>
            <a:pPr fontAlgn="auto">
              <a:spcAft>
                <a:spcPts val="0"/>
              </a:spcAft>
              <a:defRPr/>
            </a:pPr>
            <a:r>
              <a:rPr lang="es-ES" sz="2800" b="1" dirty="0" smtClean="0">
                <a:effectLst>
                  <a:outerShdw blurRad="38100" dist="38100" dir="2700000" algn="tl">
                    <a:srgbClr val="C0C0C0"/>
                  </a:outerShdw>
                </a:effectLst>
                <a:latin typeface="Century Gothic" pitchFamily="34" charset="0"/>
              </a:rPr>
              <a:t>RAMA TRANSPORTISTAS DE LARGA DISTANCIA </a:t>
            </a:r>
          </a:p>
        </p:txBody>
      </p:sp>
      <p:sp>
        <p:nvSpPr>
          <p:cNvPr id="24578" name="Rectangle 3"/>
          <p:cNvSpPr>
            <a:spLocks noGrp="1" noChangeArrowheads="1"/>
          </p:cNvSpPr>
          <p:nvPr>
            <p:ph idx="4294967295"/>
          </p:nvPr>
        </p:nvSpPr>
        <p:spPr>
          <a:xfrm>
            <a:off x="760413" y="1566863"/>
            <a:ext cx="8383587" cy="4222750"/>
          </a:xfrm>
        </p:spPr>
        <p:txBody>
          <a:bodyPr lIns="0" tIns="0" rIns="0" bIns="0"/>
          <a:lstStyle/>
          <a:p>
            <a:pPr>
              <a:buFontTx/>
              <a:buNone/>
            </a:pPr>
            <a:r>
              <a:rPr lang="es-AR" sz="3600" smtClean="0"/>
              <a:t>      </a:t>
            </a:r>
            <a:r>
              <a:rPr lang="es-AR" sz="2400" smtClean="0"/>
              <a:t>El monto de los viáticos nunca podrá ser inferior al resultante de la aplicación de 350 kilómetros  por día y por persona en viaje. El Empleador deberá anticipar al personal de Larga Distancia a la iniciación de cada viaje, una suma a cuenta de viáticos aproximada a la estimación de la duración del viaje o permanencia fuera de su residencia habitual.</a:t>
            </a:r>
          </a:p>
          <a:p>
            <a:pPr>
              <a:buFontTx/>
              <a:buNone/>
            </a:pPr>
            <a:r>
              <a:rPr lang="es-AR" sz="2400" b="1" smtClean="0"/>
              <a:t>     MONTOS ESPECIALES PARA VIAJES EN ZONA DE FRONTERA</a:t>
            </a:r>
          </a:p>
          <a:p>
            <a:pPr>
              <a:buFontTx/>
              <a:buNone/>
            </a:pPr>
            <a:r>
              <a:rPr lang="es-AR" sz="2400" b="1" smtClean="0"/>
              <a:t>     MONTOS ADICIONALES EN CASO DE  PERNOTACION FORZOSA FUERA DEL LUGAR HABITUAL DE TRABAJO. </a:t>
            </a:r>
            <a:endParaRPr lang="es-ES" sz="2400" b="1"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8545" name="1 Título"/>
          <p:cNvSpPr>
            <a:spLocks noGrp="1"/>
          </p:cNvSpPr>
          <p:nvPr>
            <p:ph type="title" idx="4294967295"/>
          </p:nvPr>
        </p:nvSpPr>
        <p:spPr>
          <a:xfrm>
            <a:off x="0" y="358775"/>
            <a:ext cx="8383588" cy="935038"/>
          </a:xfrm>
        </p:spPr>
        <p:txBody>
          <a:bodyPr lIns="0" tIns="0" rIns="0" bIns="0" anchor="t"/>
          <a:lstStyle/>
          <a:p>
            <a:r>
              <a:rPr lang="es-AR" b="1" smtClean="0"/>
              <a:t>CATEROGÍAS Y TAREAS </a:t>
            </a:r>
          </a:p>
        </p:txBody>
      </p:sp>
      <p:sp>
        <p:nvSpPr>
          <p:cNvPr id="89091" name="2 Marcador de contenido"/>
          <p:cNvSpPr>
            <a:spLocks noGrp="1"/>
          </p:cNvSpPr>
          <p:nvPr>
            <p:ph idx="4294967295"/>
          </p:nvPr>
        </p:nvSpPr>
        <p:spPr>
          <a:xfrm>
            <a:off x="760413" y="1196975"/>
            <a:ext cx="8383587" cy="4525963"/>
          </a:xfrm>
        </p:spPr>
        <p:txBody>
          <a:bodyPr lIns="0" tIns="0" rIns="0" bIns="0" rtlCol="0">
            <a:normAutofit/>
          </a:bodyPr>
          <a:lstStyle/>
          <a:p>
            <a:pPr fontAlgn="auto">
              <a:spcAft>
                <a:spcPts val="0"/>
              </a:spcAft>
              <a:buFont typeface="Arial" pitchFamily="34" charset="0"/>
              <a:buChar char="•"/>
              <a:defRPr/>
            </a:pPr>
            <a:r>
              <a:rPr lang="es-AR" sz="2800" b="1" dirty="0" smtClean="0"/>
              <a:t>CATEGORIA 5</a:t>
            </a:r>
          </a:p>
          <a:p>
            <a:pPr marL="0" indent="0" fontAlgn="auto">
              <a:spcAft>
                <a:spcPts val="0"/>
              </a:spcAft>
              <a:buFontTx/>
              <a:buNone/>
              <a:defRPr/>
            </a:pPr>
            <a:r>
              <a:rPr lang="es-AR" sz="2400" dirty="0" err="1" smtClean="0"/>
              <a:t>Comis</a:t>
            </a:r>
            <a:r>
              <a:rPr lang="es-AR" sz="2400" dirty="0" smtClean="0"/>
              <a:t> de cocina - Oficial panadero - Jefe de </a:t>
            </a:r>
            <a:r>
              <a:rPr lang="es-AR" sz="2400" dirty="0" err="1" smtClean="0"/>
              <a:t>teléfonista</a:t>
            </a:r>
            <a:r>
              <a:rPr lang="es-AR" sz="2400" dirty="0" smtClean="0"/>
              <a:t> - Cuenta </a:t>
            </a:r>
            <a:r>
              <a:rPr lang="es-AR" sz="2400" dirty="0" err="1" smtClean="0"/>
              <a:t>corrintista</a:t>
            </a:r>
            <a:r>
              <a:rPr lang="es-AR" sz="2400" dirty="0" smtClean="0"/>
              <a:t> - Cajero comedor -Ayudante contador – </a:t>
            </a:r>
            <a:r>
              <a:rPr lang="es-AR" sz="2400" dirty="0" err="1" smtClean="0"/>
              <a:t>Adicion</a:t>
            </a:r>
            <a:r>
              <a:rPr lang="es-AR" sz="2400" dirty="0" smtClean="0"/>
              <a:t>- Capataz - Encargado de sección - Fichero -Guardavida - Empleado principal administrativo - </a:t>
            </a:r>
            <a:r>
              <a:rPr lang="es-AR" sz="2400" dirty="0" err="1" smtClean="0"/>
              <a:t>Comis</a:t>
            </a:r>
            <a:r>
              <a:rPr lang="es-AR" sz="2400" dirty="0" smtClean="0"/>
              <a:t> de </a:t>
            </a:r>
            <a:r>
              <a:rPr lang="es-AR" sz="2400" dirty="0" err="1" smtClean="0"/>
              <a:t>suit</a:t>
            </a:r>
            <a:r>
              <a:rPr lang="es-AR" sz="2400" dirty="0" smtClean="0"/>
              <a:t> - Fiambre despacho - Cajero </a:t>
            </a:r>
            <a:r>
              <a:rPr lang="es-AR" sz="2400" dirty="0" err="1" smtClean="0"/>
              <a:t>adicionista</a:t>
            </a:r>
            <a:r>
              <a:rPr lang="es-AR" sz="2400" dirty="0" smtClean="0"/>
              <a:t> - Portero - Fiambrero o </a:t>
            </a:r>
            <a:r>
              <a:rPr lang="es-AR" sz="2400" dirty="0" err="1" smtClean="0"/>
              <a:t>sandwichero</a:t>
            </a:r>
            <a:r>
              <a:rPr lang="es-AR" sz="2400" dirty="0" smtClean="0"/>
              <a:t> principal - Cajero y/o fichero - </a:t>
            </a:r>
            <a:r>
              <a:rPr lang="es-AR" sz="2400" dirty="0" err="1" smtClean="0"/>
              <a:t>Adicionista</a:t>
            </a:r>
            <a:r>
              <a:rPr lang="es-AR" sz="2400" dirty="0" smtClean="0"/>
              <a:t> - Empleado principal </a:t>
            </a:r>
            <a:r>
              <a:rPr lang="es-AR" sz="2400" dirty="0" err="1" smtClean="0"/>
              <a:t>tecnico</a:t>
            </a:r>
            <a:r>
              <a:rPr lang="es-AR" sz="2400" dirty="0" smtClean="0"/>
              <a:t> especialista ( Disc </a:t>
            </a:r>
            <a:r>
              <a:rPr lang="es-AR" sz="2400" dirty="0" err="1" smtClean="0"/>
              <a:t>Jokey</a:t>
            </a:r>
            <a:r>
              <a:rPr lang="es-AR" sz="2400" dirty="0" smtClean="0"/>
              <a:t> - iluminación - sonido) –</a:t>
            </a:r>
            <a:endParaRPr lang="es-AR" sz="2400" b="1" dirty="0" smtClean="0"/>
          </a:p>
          <a:p>
            <a:pPr fontAlgn="auto">
              <a:spcAft>
                <a:spcPts val="0"/>
              </a:spcAft>
              <a:buFont typeface="Arial" pitchFamily="34" charset="0"/>
              <a:buChar char="•"/>
              <a:defRPr/>
            </a:pPr>
            <a:endParaRPr lang="es-AR" sz="2000" b="1" dirty="0" smtClean="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69" name="1 Título"/>
          <p:cNvSpPr>
            <a:spLocks noGrp="1"/>
          </p:cNvSpPr>
          <p:nvPr>
            <p:ph type="title" idx="4294967295"/>
          </p:nvPr>
        </p:nvSpPr>
        <p:spPr>
          <a:xfrm>
            <a:off x="0" y="358775"/>
            <a:ext cx="8383588" cy="935038"/>
          </a:xfrm>
        </p:spPr>
        <p:txBody>
          <a:bodyPr lIns="0" tIns="0" rIns="0" bIns="0" anchor="t"/>
          <a:lstStyle/>
          <a:p>
            <a:r>
              <a:rPr lang="es-AR" b="1" smtClean="0"/>
              <a:t>CATEROGÍAS Y TAREAS </a:t>
            </a:r>
          </a:p>
        </p:txBody>
      </p:sp>
      <p:sp>
        <p:nvSpPr>
          <p:cNvPr id="89091" name="2 Marcador de contenido"/>
          <p:cNvSpPr>
            <a:spLocks noGrp="1"/>
          </p:cNvSpPr>
          <p:nvPr>
            <p:ph idx="4294967295"/>
          </p:nvPr>
        </p:nvSpPr>
        <p:spPr>
          <a:xfrm>
            <a:off x="539750" y="1052513"/>
            <a:ext cx="8383588" cy="5040312"/>
          </a:xfrm>
        </p:spPr>
        <p:txBody>
          <a:bodyPr lIns="0" tIns="0" rIns="0" bIns="0" rtlCol="0">
            <a:normAutofit/>
          </a:bodyPr>
          <a:lstStyle/>
          <a:p>
            <a:pPr fontAlgn="auto">
              <a:spcAft>
                <a:spcPts val="0"/>
              </a:spcAft>
              <a:buFont typeface="Arial" pitchFamily="34" charset="0"/>
              <a:buChar char="•"/>
              <a:defRPr/>
            </a:pPr>
            <a:r>
              <a:rPr lang="es-AR" sz="2800" b="1" dirty="0" smtClean="0"/>
              <a:t>CATEGORIA 6</a:t>
            </a:r>
          </a:p>
          <a:p>
            <a:pPr marL="0" indent="0" fontAlgn="auto">
              <a:spcAft>
                <a:spcPts val="0"/>
              </a:spcAft>
              <a:buFontTx/>
              <a:buNone/>
              <a:defRPr/>
            </a:pPr>
            <a:r>
              <a:rPr lang="es-AR" sz="2400" dirty="0" smtClean="0"/>
              <a:t>Jefe de partida - Cocinero - Camareras/os - Gobernanta - Conserje principal - Empleado principal administrativo -Recepcionista - Barman - Mozo de piso - </a:t>
            </a:r>
            <a:r>
              <a:rPr lang="es-AR" sz="2400" dirty="0" err="1" smtClean="0"/>
              <a:t>Maitre</a:t>
            </a:r>
            <a:r>
              <a:rPr lang="es-AR" sz="2400" dirty="0" smtClean="0"/>
              <a:t> de niños - Postrero - </a:t>
            </a:r>
            <a:r>
              <a:rPr lang="es-AR" sz="2400" dirty="0" err="1" smtClean="0"/>
              <a:t>Cheff</a:t>
            </a:r>
            <a:r>
              <a:rPr lang="es-AR" sz="2400" dirty="0" smtClean="0"/>
              <a:t> de fila - Jefe de compras y ventas - </a:t>
            </a:r>
            <a:r>
              <a:rPr lang="es-AR" sz="2400" dirty="0" err="1" smtClean="0"/>
              <a:t>Rotisero</a:t>
            </a:r>
            <a:r>
              <a:rPr lang="es-AR" sz="2400" dirty="0" smtClean="0"/>
              <a:t> - Maestro de pala </a:t>
            </a:r>
            <a:r>
              <a:rPr lang="es-AR" sz="2400" dirty="0" err="1" smtClean="0"/>
              <a:t>pizzero</a:t>
            </a:r>
            <a:r>
              <a:rPr lang="es-AR" sz="2400" dirty="0" smtClean="0"/>
              <a:t> - Maestro </a:t>
            </a:r>
            <a:r>
              <a:rPr lang="es-AR" sz="2400" dirty="0" err="1" smtClean="0"/>
              <a:t>Facturero</a:t>
            </a:r>
            <a:r>
              <a:rPr lang="es-AR" sz="2400" dirty="0" smtClean="0"/>
              <a:t> - Maestro Pastelero - Masajista - Capataz o encargado - Parrillero – Capataz de sala - Mozos comedor de niños –</a:t>
            </a:r>
          </a:p>
          <a:p>
            <a:pPr fontAlgn="auto">
              <a:spcAft>
                <a:spcPts val="0"/>
              </a:spcAft>
              <a:buFont typeface="Arial" pitchFamily="34" charset="0"/>
              <a:buChar char="•"/>
              <a:defRPr/>
            </a:pPr>
            <a:r>
              <a:rPr lang="es-AR" sz="2800" b="1" dirty="0" smtClean="0"/>
              <a:t>CATEGORIA 7</a:t>
            </a:r>
          </a:p>
          <a:p>
            <a:pPr marL="0" indent="0" fontAlgn="auto">
              <a:spcAft>
                <a:spcPts val="0"/>
              </a:spcAft>
              <a:buFontTx/>
              <a:buNone/>
              <a:defRPr/>
            </a:pPr>
            <a:r>
              <a:rPr lang="es-AR" sz="2400" dirty="0" smtClean="0"/>
              <a:t>Jefe de brigada - Gobernanta principal - </a:t>
            </a:r>
            <a:r>
              <a:rPr lang="es-AR" sz="2400" dirty="0" err="1" smtClean="0"/>
              <a:t>Maitre</a:t>
            </a:r>
            <a:r>
              <a:rPr lang="es-AR" sz="2400" dirty="0" smtClean="0"/>
              <a:t> principal – Conserje principal - Jefe de recepción - Jefe Técnico especial de oficio –</a:t>
            </a:r>
          </a:p>
          <a:p>
            <a:pPr marL="0" indent="0" fontAlgn="auto">
              <a:spcAft>
                <a:spcPts val="0"/>
              </a:spcAft>
              <a:buFontTx/>
              <a:buNone/>
              <a:defRPr/>
            </a:pPr>
            <a:endParaRPr lang="es-AR" sz="2000" b="1" dirty="0" smtClean="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0593" name="1 Título"/>
          <p:cNvSpPr>
            <a:spLocks noGrp="1"/>
          </p:cNvSpPr>
          <p:nvPr>
            <p:ph type="title" idx="4294967295"/>
          </p:nvPr>
        </p:nvSpPr>
        <p:spPr>
          <a:xfrm>
            <a:off x="0" y="358775"/>
            <a:ext cx="8383588" cy="935038"/>
          </a:xfrm>
        </p:spPr>
        <p:txBody>
          <a:bodyPr lIns="0" tIns="0" rIns="0" bIns="0" anchor="t"/>
          <a:lstStyle/>
          <a:p>
            <a:r>
              <a:rPr lang="es-AR" b="1" smtClean="0"/>
              <a:t>EXCLUIDOS  </a:t>
            </a:r>
          </a:p>
        </p:txBody>
      </p:sp>
      <p:sp>
        <p:nvSpPr>
          <p:cNvPr id="110594" name="2 Marcador de contenido"/>
          <p:cNvSpPr>
            <a:spLocks noGrp="1"/>
          </p:cNvSpPr>
          <p:nvPr>
            <p:ph idx="4294967295"/>
          </p:nvPr>
        </p:nvSpPr>
        <p:spPr>
          <a:xfrm>
            <a:off x="760413" y="1293813"/>
            <a:ext cx="8383587" cy="4525962"/>
          </a:xfrm>
        </p:spPr>
        <p:txBody>
          <a:bodyPr lIns="0" tIns="0" rIns="0" bIns="0"/>
          <a:lstStyle/>
          <a:p>
            <a:pPr>
              <a:buFontTx/>
              <a:buNone/>
            </a:pPr>
            <a:r>
              <a:rPr lang="es-AR" sz="4400" smtClean="0"/>
              <a:t>  </a:t>
            </a:r>
            <a:r>
              <a:rPr lang="es-AR" smtClean="0"/>
              <a:t>No se encuentra comprendido en la presente convención el Personal que desempeñe funciones gerenciales, o personal jerárquico no comprendido en las categorías del presente convenio.</a:t>
            </a:r>
            <a:endParaRPr lang="es-AR" b="1"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1617" name="1 Título"/>
          <p:cNvSpPr>
            <a:spLocks noGrp="1"/>
          </p:cNvSpPr>
          <p:nvPr>
            <p:ph type="title" idx="4294967295"/>
          </p:nvPr>
        </p:nvSpPr>
        <p:spPr>
          <a:xfrm>
            <a:off x="0" y="358775"/>
            <a:ext cx="8383588" cy="935038"/>
          </a:xfrm>
        </p:spPr>
        <p:txBody>
          <a:bodyPr lIns="0" tIns="0" rIns="0" bIns="0" anchor="t"/>
          <a:lstStyle/>
          <a:p>
            <a:r>
              <a:rPr lang="es-AR" b="1" smtClean="0"/>
              <a:t>EXTRA COMUN</a:t>
            </a:r>
          </a:p>
        </p:txBody>
      </p:sp>
      <p:sp>
        <p:nvSpPr>
          <p:cNvPr id="111618" name="2 Marcador de contenido"/>
          <p:cNvSpPr>
            <a:spLocks noGrp="1"/>
          </p:cNvSpPr>
          <p:nvPr>
            <p:ph idx="4294967295"/>
          </p:nvPr>
        </p:nvSpPr>
        <p:spPr>
          <a:xfrm>
            <a:off x="684213" y="1268413"/>
            <a:ext cx="8131175" cy="4525962"/>
          </a:xfrm>
        </p:spPr>
        <p:txBody>
          <a:bodyPr lIns="0" tIns="0" rIns="0" bIns="0"/>
          <a:lstStyle/>
          <a:p>
            <a:pPr marL="0" indent="0">
              <a:buFontTx/>
              <a:buNone/>
            </a:pPr>
            <a:r>
              <a:rPr lang="es-AR" sz="2400" smtClean="0"/>
              <a:t>Se denomina personal EXTRA COMUN al contratado al solo efecto de prestar servicios puntuales, transitorios y determinados, o bien extraordinarios y transitorios o discontinuos, o reforzar servicios existentes originados en necesidades operacionales extraordinarias y ocasionales o en ausencias temporarias de personal permanente por enfermedades y/o licencias, francos, etc.</a:t>
            </a:r>
          </a:p>
          <a:p>
            <a:pPr marL="0" indent="0">
              <a:buFontTx/>
              <a:buNone/>
            </a:pPr>
            <a:r>
              <a:rPr lang="es-AR" sz="2400" smtClean="0"/>
              <a:t>Las personas que hubieran trabajado bajo esta modalidad no mantendrán su fuerza de trabajo a disposición de las empresas y solamente Estarán vinculados a ellas a partir del momento en que aceptaren participar en una convocatoria de servicio y mientras dure su realización, en los términos contemplados en los artículos 99 y 100 de la L.C.T. En consecuencia, podrán abstenerse de intervenir o aceptar la convocatoria. </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41" name="1 Título"/>
          <p:cNvSpPr>
            <a:spLocks noGrp="1"/>
          </p:cNvSpPr>
          <p:nvPr>
            <p:ph type="title" idx="4294967295"/>
          </p:nvPr>
        </p:nvSpPr>
        <p:spPr>
          <a:xfrm>
            <a:off x="0" y="358775"/>
            <a:ext cx="8383588" cy="935038"/>
          </a:xfrm>
        </p:spPr>
        <p:txBody>
          <a:bodyPr lIns="0" tIns="0" rIns="0" bIns="0" anchor="t"/>
          <a:lstStyle/>
          <a:p>
            <a:r>
              <a:rPr lang="es-AR" b="1" smtClean="0"/>
              <a:t>EXTRA COMUN</a:t>
            </a:r>
          </a:p>
        </p:txBody>
      </p:sp>
      <p:sp>
        <p:nvSpPr>
          <p:cNvPr id="112642" name="2 Marcador de contenido"/>
          <p:cNvSpPr>
            <a:spLocks noGrp="1"/>
          </p:cNvSpPr>
          <p:nvPr>
            <p:ph idx="4294967295"/>
          </p:nvPr>
        </p:nvSpPr>
        <p:spPr>
          <a:xfrm>
            <a:off x="760413" y="1268413"/>
            <a:ext cx="8059737" cy="4525962"/>
          </a:xfrm>
        </p:spPr>
        <p:txBody>
          <a:bodyPr lIns="0" tIns="0" rIns="0" bIns="0"/>
          <a:lstStyle/>
          <a:p>
            <a:pPr marL="0" indent="0">
              <a:buFontTx/>
              <a:buNone/>
            </a:pPr>
            <a:r>
              <a:rPr lang="es-AR" sz="2400" smtClean="0"/>
              <a:t>Una vez concluidas las causas o servicio por el que fuera contratado, cesará la relación laboral. Estos trabajadores serán siempre contratados por escrito, con expresión de causa que justifique el régimen o mención del personal efectivo transitoriamente reemplazado según el caso. </a:t>
            </a:r>
            <a:r>
              <a:rPr lang="es-AR" sz="2400" b="1" smtClean="0"/>
              <a:t>Su remuneración y régimen de francos serán proporcionalmente iguales al del personal permanente de similar categoría profesional para el establecimiento. Al cesar la relación y como liquidación final el trabajador EXTRA COMUN, percibirá exclusivamente los salarios que hubiera devengado, los importes proporcionales correspondientes por vacaciones no gozadas y sueldo anual complementario.</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65" name="1 Título"/>
          <p:cNvSpPr>
            <a:spLocks noGrp="1"/>
          </p:cNvSpPr>
          <p:nvPr>
            <p:ph type="title" idx="4294967295"/>
          </p:nvPr>
        </p:nvSpPr>
        <p:spPr>
          <a:xfrm>
            <a:off x="0" y="358775"/>
            <a:ext cx="8383588" cy="935038"/>
          </a:xfrm>
        </p:spPr>
        <p:txBody>
          <a:bodyPr lIns="0" tIns="0" rIns="0" bIns="0" anchor="t"/>
          <a:lstStyle/>
          <a:p>
            <a:r>
              <a:rPr lang="es-AR" b="1" smtClean="0"/>
              <a:t>EXTRA EVENTOS </a:t>
            </a:r>
          </a:p>
        </p:txBody>
      </p:sp>
      <p:sp>
        <p:nvSpPr>
          <p:cNvPr id="113666" name="2 Marcador de contenido"/>
          <p:cNvSpPr>
            <a:spLocks noGrp="1"/>
          </p:cNvSpPr>
          <p:nvPr>
            <p:ph idx="4294967295"/>
          </p:nvPr>
        </p:nvSpPr>
        <p:spPr>
          <a:xfrm>
            <a:off x="760413" y="1268413"/>
            <a:ext cx="8059737" cy="4525962"/>
          </a:xfrm>
        </p:spPr>
        <p:txBody>
          <a:bodyPr lIns="0" tIns="0" rIns="0" bIns="0"/>
          <a:lstStyle/>
          <a:p>
            <a:pPr>
              <a:buFontTx/>
              <a:buNone/>
            </a:pPr>
            <a:r>
              <a:rPr lang="es-AR" sz="2000" smtClean="0"/>
              <a:t>    </a:t>
            </a:r>
            <a:r>
              <a:rPr lang="es-AR" sz="2400" smtClean="0"/>
              <a:t>Dadas las características y particularidades del sector hotelero y gastronómico, en las cuales se intercalan a la actividad ordinaria la realización de eventos de diversa naturaleza, congresos, exposiciones, fiestas, presentaciones, promociones, ferias, picos de demanda por circunstancias especiales, sin que ello pudiera determinarse como una actividad normal, constante y previsible; se contempla la posibilidad de instrumentar la vinculación de los colaboradores que fueran requeridos a los fines de satisfacer el nuevo nivel de demanda a producirse por el evento y lapso previsto a través de esta modalidad de contratación temporaria.</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4689" name="1 Título"/>
          <p:cNvSpPr>
            <a:spLocks noGrp="1"/>
          </p:cNvSpPr>
          <p:nvPr>
            <p:ph type="title" idx="4294967295"/>
          </p:nvPr>
        </p:nvSpPr>
        <p:spPr>
          <a:xfrm>
            <a:off x="0" y="358775"/>
            <a:ext cx="8383588" cy="935038"/>
          </a:xfrm>
        </p:spPr>
        <p:txBody>
          <a:bodyPr lIns="0" tIns="0" rIns="0" bIns="0" anchor="t"/>
          <a:lstStyle/>
          <a:p>
            <a:r>
              <a:rPr lang="es-AR" b="1" smtClean="0"/>
              <a:t>EXTRA EVENTOS </a:t>
            </a:r>
          </a:p>
        </p:txBody>
      </p:sp>
      <p:sp>
        <p:nvSpPr>
          <p:cNvPr id="114690" name="2 Marcador de contenido"/>
          <p:cNvSpPr>
            <a:spLocks noGrp="1"/>
          </p:cNvSpPr>
          <p:nvPr>
            <p:ph idx="4294967295"/>
          </p:nvPr>
        </p:nvSpPr>
        <p:spPr>
          <a:xfrm>
            <a:off x="760413" y="1268413"/>
            <a:ext cx="8383587" cy="4525962"/>
          </a:xfrm>
        </p:spPr>
        <p:txBody>
          <a:bodyPr lIns="0" tIns="0" rIns="0" bIns="0"/>
          <a:lstStyle/>
          <a:p>
            <a:pPr marL="0" indent="0">
              <a:buFontTx/>
              <a:buNone/>
            </a:pPr>
            <a:r>
              <a:rPr lang="es-AR" sz="2400" smtClean="0"/>
              <a:t>El valor de la remuneración de los trabajadores así contratados —EXTRA EVENTO O ESPECIAL — se calculará de la siguiente forma:</a:t>
            </a:r>
          </a:p>
          <a:p>
            <a:pPr marL="0" indent="0">
              <a:buFontTx/>
              <a:buNone/>
            </a:pPr>
            <a:r>
              <a:rPr lang="es-AR" sz="2400" smtClean="0"/>
              <a:t> </a:t>
            </a:r>
          </a:p>
          <a:p>
            <a:pPr marL="0" indent="0">
              <a:buFontTx/>
              <a:buNone/>
            </a:pPr>
            <a:r>
              <a:rPr lang="es-AR" sz="2400" smtClean="0"/>
              <a:t>Si el evento para el cual fuera convocado observara una duración de uno o más días, con jornadas diarias de trabajo de hasta nueve (9) horas, por cada jornada diaria se abonará el importe resultante de dividir por el coeficiente 25 (VEINTICINCO) al importe del salario básico mensual que correspondiera a la categoría profesional del trabajador, con más un adicional del 30% (treinta por ciento) de dicho valor. Al momento de realizarse la liquidación final por cese de la actividad, evento o servicio originario de la contratación, se incluirán los haberes diarios devengados conforme recién se determinara y se incorporará el importe proporcional correspondiente en concepto de sueldo anual complementario.</a:t>
            </a:r>
            <a:endParaRPr lang="es-AR" sz="2400" b="1" smtClean="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5713" name="1 Título"/>
          <p:cNvSpPr>
            <a:spLocks noGrp="1"/>
          </p:cNvSpPr>
          <p:nvPr>
            <p:ph type="title" idx="4294967295"/>
          </p:nvPr>
        </p:nvSpPr>
        <p:spPr>
          <a:xfrm>
            <a:off x="0" y="358775"/>
            <a:ext cx="8383588" cy="935038"/>
          </a:xfrm>
        </p:spPr>
        <p:txBody>
          <a:bodyPr lIns="0" tIns="0" rIns="0" bIns="0" anchor="t"/>
          <a:lstStyle/>
          <a:p>
            <a:r>
              <a:rPr lang="es-AR" b="1" smtClean="0"/>
              <a:t>EXTRA EVENTOS </a:t>
            </a:r>
          </a:p>
        </p:txBody>
      </p:sp>
      <p:sp>
        <p:nvSpPr>
          <p:cNvPr id="115714" name="2 Marcador de contenido"/>
          <p:cNvSpPr>
            <a:spLocks noGrp="1"/>
          </p:cNvSpPr>
          <p:nvPr>
            <p:ph idx="4294967295"/>
          </p:nvPr>
        </p:nvSpPr>
        <p:spPr>
          <a:xfrm>
            <a:off x="760413" y="1268413"/>
            <a:ext cx="7988300" cy="4525962"/>
          </a:xfrm>
        </p:spPr>
        <p:txBody>
          <a:bodyPr lIns="0" tIns="0" rIns="0" bIns="0"/>
          <a:lstStyle/>
          <a:p>
            <a:pPr marL="0" indent="0">
              <a:buFontTx/>
              <a:buNone/>
            </a:pPr>
            <a:r>
              <a:rPr lang="es-AR" sz="2800" smtClean="0"/>
              <a:t>El adicional previsto para esta modalidad contractual, absorbe a la totalidad de los restantes adicionales convencionales de aplicación para el personal permanente de igual  categoría y a la vez compensa en forma integral el no devengamiento de créditos indemnizatorios por extinción contractual en virtud de la naturaleza temporaria de esta modalidad de contratación.</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737" name="1 Título"/>
          <p:cNvSpPr>
            <a:spLocks noGrp="1"/>
          </p:cNvSpPr>
          <p:nvPr>
            <p:ph type="title" idx="4294967295"/>
          </p:nvPr>
        </p:nvSpPr>
        <p:spPr>
          <a:xfrm>
            <a:off x="0" y="358775"/>
            <a:ext cx="8383588" cy="935038"/>
          </a:xfrm>
        </p:spPr>
        <p:txBody>
          <a:bodyPr lIns="0" tIns="0" rIns="0" bIns="0" anchor="t"/>
          <a:lstStyle/>
          <a:p>
            <a:r>
              <a:rPr lang="es-AR" b="1" smtClean="0"/>
              <a:t>JORNADA Y FRANCOS </a:t>
            </a:r>
          </a:p>
        </p:txBody>
      </p:sp>
      <p:sp>
        <p:nvSpPr>
          <p:cNvPr id="116738" name="2 Marcador de contenido"/>
          <p:cNvSpPr>
            <a:spLocks noGrp="1"/>
          </p:cNvSpPr>
          <p:nvPr>
            <p:ph idx="4294967295"/>
          </p:nvPr>
        </p:nvSpPr>
        <p:spPr>
          <a:xfrm>
            <a:off x="760413" y="1268413"/>
            <a:ext cx="7988300" cy="4525962"/>
          </a:xfrm>
        </p:spPr>
        <p:txBody>
          <a:bodyPr lIns="0" tIns="0" rIns="0" bIns="0"/>
          <a:lstStyle/>
          <a:p>
            <a:pPr marL="0" indent="0">
              <a:buFontTx/>
              <a:buNone/>
            </a:pPr>
            <a:r>
              <a:rPr lang="es-AR" sz="2400" smtClean="0"/>
              <a:t>En todos los casos deberá observarse el descanso mínimo de 12 horas entre jornadas de trabajo y un franco semanal de 35 horas. En virtud de considerar las partes que el franco consistente en un día y medio en la práctica implica que el medio día laborable el trabajador deba afrontar los costos y tiempo de traslado al tiempo en que debe concentrarse en sus responsabilidades laborales afectando su esfuerzo y pensamiento al trabajo y condicionando el estado de ánimo general para el resto de su jornada de descanso; las partes, de común acuerdo y en beneficio operativo e higiénico recíproco de ambas, </a:t>
            </a:r>
            <a:r>
              <a:rPr lang="es-AR" sz="2400" b="1" smtClean="0"/>
              <a:t>establecen la posibilidad de que las empresas con la conformidad de los trabajadores redistribuyan el franco semanal de 35 horas, alternando una semana con un franco de 24 horas con una semana de un franco de 48 horas.</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02" name="1 Título"/>
          <p:cNvSpPr>
            <a:spLocks noGrp="1"/>
          </p:cNvSpPr>
          <p:nvPr>
            <p:ph type="title" idx="4294967295"/>
          </p:nvPr>
        </p:nvSpPr>
        <p:spPr>
          <a:xfrm>
            <a:off x="0" y="333375"/>
            <a:ext cx="8383588" cy="935038"/>
          </a:xfrm>
        </p:spPr>
        <p:txBody>
          <a:bodyPr lIns="0" tIns="0" rIns="0" bIns="0" rtlCol="0" anchor="t">
            <a:normAutofit fontScale="90000"/>
          </a:bodyPr>
          <a:lstStyle/>
          <a:p>
            <a:pPr fontAlgn="auto">
              <a:spcAft>
                <a:spcPts val="0"/>
              </a:spcAft>
              <a:defRPr/>
            </a:pPr>
            <a:r>
              <a:rPr lang="es-AR" b="1" dirty="0" smtClean="0"/>
              <a:t>JORNADA Y SUELDO GARANTIZADO</a:t>
            </a:r>
            <a:br>
              <a:rPr lang="es-AR" b="1" dirty="0" smtClean="0"/>
            </a:br>
            <a:r>
              <a:rPr lang="es-AR" b="1" dirty="0" smtClean="0"/>
              <a:t> </a:t>
            </a:r>
          </a:p>
        </p:txBody>
      </p:sp>
      <p:sp>
        <p:nvSpPr>
          <p:cNvPr id="117762" name="2 Marcador de contenido"/>
          <p:cNvSpPr>
            <a:spLocks noGrp="1"/>
          </p:cNvSpPr>
          <p:nvPr>
            <p:ph idx="4294967295"/>
          </p:nvPr>
        </p:nvSpPr>
        <p:spPr>
          <a:xfrm>
            <a:off x="684213" y="1412875"/>
            <a:ext cx="7699375" cy="4886325"/>
          </a:xfrm>
        </p:spPr>
        <p:txBody>
          <a:bodyPr lIns="0" tIns="0" rIns="0" bIns="0"/>
          <a:lstStyle/>
          <a:p>
            <a:pPr marL="0" indent="14288">
              <a:buFontTx/>
              <a:buNone/>
            </a:pPr>
            <a:r>
              <a:rPr lang="es-AR" sz="2000" smtClean="0"/>
              <a:t> </a:t>
            </a:r>
            <a:r>
              <a:rPr lang="es-AR" sz="2400" b="1" smtClean="0"/>
              <a:t>Que se trata de un contrato de tiempo indeterminado y de prestación discontinua en los términos previstos en el presente punto 8.2.</a:t>
            </a:r>
          </a:p>
          <a:p>
            <a:pPr marL="0" indent="14288">
              <a:buFontTx/>
              <a:buNone/>
            </a:pPr>
            <a:r>
              <a:rPr lang="es-AR" sz="2400" smtClean="0"/>
              <a:t>Se garantizará a cada trabajador así contratado un porcentaje del salario básico mensual y adicionales de convenio correspondientes a la categoría profesional, el que no podrá ser inferior al 25% (veinticinco por ciento), pago que cubrirá el equivalente al mismo porcentaje de actividad laboral o la relación porcentual correspondiente de horas mensuales garantizadas teniéndose a tal fin en cuenta una jornada legal mensual completa. El salario garantizado deberá ser abonado por la empresa aun cuando hubiera asignado tareas en una cantidad horaria inferior.</a:t>
            </a:r>
            <a:endParaRPr lang="es-AR" sz="2400" b="1" smtClean="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663</TotalTime>
  <Words>8934</Words>
  <Application>Microsoft Office PowerPoint</Application>
  <PresentationFormat>On-screen Show (4:3)</PresentationFormat>
  <Paragraphs>521</Paragraphs>
  <Slides>137</Slides>
  <Notes>10</Notes>
  <HiddenSlides>0</HiddenSlides>
  <MMClips>0</MMClips>
  <ScaleCrop>false</ScaleCrop>
  <HeadingPairs>
    <vt:vector size="6" baseType="variant">
      <vt:variant>
        <vt:lpstr>Fuentes usadas</vt:lpstr>
      </vt:variant>
      <vt:variant>
        <vt:i4>4</vt:i4>
      </vt:variant>
      <vt:variant>
        <vt:lpstr>Plantilla de diseño</vt:lpstr>
      </vt:variant>
      <vt:variant>
        <vt:i4>12</vt:i4>
      </vt:variant>
      <vt:variant>
        <vt:lpstr>Títulos de diapositiva</vt:lpstr>
      </vt:variant>
      <vt:variant>
        <vt:i4>137</vt:i4>
      </vt:variant>
    </vt:vector>
  </HeadingPairs>
  <TitlesOfParts>
    <vt:vector size="153" baseType="lpstr">
      <vt:lpstr>Arial</vt:lpstr>
      <vt:lpstr>Calibri</vt:lpstr>
      <vt:lpstr>Century Gothic</vt:lpstr>
      <vt:lpstr>Times</vt:lpstr>
      <vt:lpstr>Tema de Office</vt:lpstr>
      <vt:lpstr>Tema de Office</vt:lpstr>
      <vt:lpstr>Tema de Office</vt:lpstr>
      <vt:lpstr>Tema de Office</vt:lpstr>
      <vt:lpstr>Tema de Office</vt:lpstr>
      <vt:lpstr>Tema de Office</vt:lpstr>
      <vt:lpstr>Tema de Office</vt:lpstr>
      <vt:lpstr>Tema de Office</vt:lpstr>
      <vt:lpstr>Tema de Office</vt:lpstr>
      <vt:lpstr>Tema de Office</vt:lpstr>
      <vt:lpstr>Tema de Office</vt:lpstr>
      <vt:lpstr>Tema de Office</vt:lpstr>
      <vt:lpstr> CHARLA    DEL  30-07-2012 </vt:lpstr>
      <vt:lpstr> CONVENIO COLECTIVO TRANSPORTISTAS 40/89 </vt:lpstr>
      <vt:lpstr>CATEGORIAS  DEL CONVENIO COLECTIVO</vt:lpstr>
      <vt:lpstr>CATEGORIAS  DEL CONVENIO COLECTIVO</vt:lpstr>
      <vt:lpstr>JORNADA</vt:lpstr>
      <vt:lpstr>JORNADA NOCTURNA </vt:lpstr>
      <vt:lpstr>PROLONGACION DE TAREAS</vt:lpstr>
      <vt:lpstr> RAMA TRANSPORTISTAS DE LARGA DISTANCIA </vt:lpstr>
      <vt:lpstr>RAMA TRANSPORTISTAS DE LARGA DISTANCIA </vt:lpstr>
      <vt:lpstr>RAMA DE TRANSPORTISTAS DE CAUDALES </vt:lpstr>
      <vt:lpstr>RAMA DE TRANSPORTISTAS DE CAUDALES </vt:lpstr>
      <vt:lpstr>RAMA DE TRANSPORTISTAS CLEARING Y POSTALES  </vt:lpstr>
      <vt:lpstr>RAMA DE TRANSPORTISTAS CLEARING Y POSTALES  </vt:lpstr>
      <vt:lpstr>RAMA DE TRANSPORTISTAS CLEARING Y POSTALES  </vt:lpstr>
      <vt:lpstr>RAMA RECOLECCION DE RESIDUOS   </vt:lpstr>
      <vt:lpstr>RAMA RECOLECCION DE RESIDUOS   </vt:lpstr>
      <vt:lpstr>RAMA RECOLECCION DE RESIDUOS   </vt:lpstr>
      <vt:lpstr>RAMA RECOLECCION DE RESIDUOS   </vt:lpstr>
      <vt:lpstr>RAMA RECOLECCION DE RESIDUOS   </vt:lpstr>
      <vt:lpstr>RAMA RECOLECCION DE RESIDUOS   </vt:lpstr>
      <vt:lpstr>RAMA RECOLECCION DE RESIDUOS   </vt:lpstr>
      <vt:lpstr>RAMA RECOLECCION DE RESIDUOS   </vt:lpstr>
      <vt:lpstr>Rama de transporte y distribución de diarios y revistas</vt:lpstr>
      <vt:lpstr>Rama transporte de combustibles líquidos</vt:lpstr>
      <vt:lpstr>Rama transporte de combustibles líquidos</vt:lpstr>
      <vt:lpstr>Rama transporte de combustibles líquidos</vt:lpstr>
      <vt:lpstr>Rama transporte de sustancias peligrosas</vt:lpstr>
      <vt:lpstr>Rama transporte de sustancias peligrosas</vt:lpstr>
      <vt:lpstr>Rama transporte y/o logística para la actividad petrolera</vt:lpstr>
      <vt:lpstr>Rama transporte y/o logística para la actividad petrolera</vt:lpstr>
      <vt:lpstr>Rama transporte y/o logística para la actividad petrolera</vt:lpstr>
      <vt:lpstr>Rama transporte y/o logística para la actividad petrolera</vt:lpstr>
      <vt:lpstr>Rama transporte y/o logística para la actividad petrolera</vt:lpstr>
      <vt:lpstr>Rama de Expreso, Mudanzas y Encomiendas</vt:lpstr>
      <vt:lpstr>Rama de Expreso, Mudanzas y Encomiendas</vt:lpstr>
      <vt:lpstr>Rama de Expreso, Mudanzas y Encomiendas</vt:lpstr>
      <vt:lpstr>Rama de Expreso, Mudanzas y Encomiendas</vt:lpstr>
      <vt:lpstr>Rama de Expreso, Mudanzas y Encomiendas</vt:lpstr>
      <vt:lpstr>Rama de Expreso, Mudanzas y Encomiendas</vt:lpstr>
      <vt:lpstr>Rama de Transporte y Distribución de Aguas, Aguas Gaseosas y Cervezas</vt:lpstr>
      <vt:lpstr>Rama de Transporte y Distribución de Aguas, Aguas Gaseosas y Cervezas</vt:lpstr>
      <vt:lpstr>Rama de Transporte y Distribución de Aguas, Aguas Gaseosas y Cervezas</vt:lpstr>
      <vt:lpstr>Rama de Transporte y Distribución de Aguas, Aguas Gaseosas y Cervezas</vt:lpstr>
      <vt:lpstr>Rama de Transporte y Distribución de Aguas, Aguas Gaseosas y Cervezas</vt:lpstr>
      <vt:lpstr>Rama de Transporte y Distribución de Aguas, Aguas Gaseosas y Cervezas</vt:lpstr>
      <vt:lpstr>Rama de Operaciones Logísticas, Almacenamiento y Distribución</vt:lpstr>
      <vt:lpstr>Rama de Operaciones Logísticas, Almacenamiento y Distribución</vt:lpstr>
      <vt:lpstr>Rama de Operaciones Logísticas, Almacenamiento y Distribución</vt:lpstr>
      <vt:lpstr>ADICIONALES del CONVENIO COLECTIVO </vt:lpstr>
      <vt:lpstr>ADICIONAL DE COMIDA</vt:lpstr>
      <vt:lpstr>ADICIONAL DE VIATICOS ESPECIALES </vt:lpstr>
      <vt:lpstr>ADICIONAL DE VIATICOS  - PERNOCTADA </vt:lpstr>
      <vt:lpstr>ADICIONAL VACACIONES </vt:lpstr>
      <vt:lpstr>DIA DEL GREMIO</vt:lpstr>
      <vt:lpstr>LICENCIA POR FALLECIMIENTO </vt:lpstr>
      <vt:lpstr> LICENCIA POR NACIMIENTO </vt:lpstr>
      <vt:lpstr>SUBSIDIO POR HIJO DISCAPACITADO</vt:lpstr>
      <vt:lpstr>AUMENTO SALARIAL – 2012 </vt:lpstr>
      <vt:lpstr>AUMENTO SALARIAL – 2012 ESTIMACION EJEMPLO </vt:lpstr>
      <vt:lpstr>CONVENIO COLECTIVO ALIMENTACION  244/94</vt:lpstr>
      <vt:lpstr>CATEGORIAS </vt:lpstr>
      <vt:lpstr>SUELDOS MENSUALES DE OBREROS Y VIAJES </vt:lpstr>
      <vt:lpstr>ADICIONAL DE ANTIGÜEDAD </vt:lpstr>
      <vt:lpstr>ADICIONAL ZONA PATAGONICA  </vt:lpstr>
      <vt:lpstr>LICENCIAS  </vt:lpstr>
      <vt:lpstr>LICENCIAS  </vt:lpstr>
      <vt:lpstr>SUBSIDIOS   </vt:lpstr>
      <vt:lpstr>SUBSIDIOS POR JUBILACIÓN   </vt:lpstr>
      <vt:lpstr>DIA DEL TRABAJADOR DE LA ALIMENTACION  </vt:lpstr>
      <vt:lpstr>AUMENTO SALARIAL – 2012 </vt:lpstr>
      <vt:lpstr>AUMENTO SALARIAL – 2012 </vt:lpstr>
      <vt:lpstr>AUMENTO SALARIAL – 2012 </vt:lpstr>
      <vt:lpstr>AUMENTO SALARIAL – 2012 </vt:lpstr>
      <vt:lpstr>AUMENTO SALARIAL – 2012 </vt:lpstr>
      <vt:lpstr>AUMENTO SALARIAL – 2012 VALORES OPERARIO  </vt:lpstr>
      <vt:lpstr>AUMENTO SALARIAL – 2012 VALORES ADMINISTRATIVO I  </vt:lpstr>
      <vt:lpstr>AUMENTO SALARIAL – 2012</vt:lpstr>
      <vt:lpstr>AUMENTO SALARIAL – 2012</vt:lpstr>
      <vt:lpstr>CONVENIO COLECTIVO PLÁSTICO  419/05</vt:lpstr>
      <vt:lpstr>ADICIONAL POR ANTIGÜEDAD  </vt:lpstr>
      <vt:lpstr>RECONOCIMIENTO DE ANTIGÜEDAD  </vt:lpstr>
      <vt:lpstr>JORNADA Y HS EXTRAS    </vt:lpstr>
      <vt:lpstr>VACACIONES     </vt:lpstr>
      <vt:lpstr>OTRAS LICENCIAS Y DIA DEL GREMIO     </vt:lpstr>
      <vt:lpstr>OTRAS LICENCIAS Y DIA DEL GREMIO     </vt:lpstr>
      <vt:lpstr>AUMENTOS DEL 2012     </vt:lpstr>
      <vt:lpstr>CONVENIO COLECTIVO HOTELEROS Y GASTRONOMICOS 389/04</vt:lpstr>
      <vt:lpstr>CATEROGÍAS Y TAREAS </vt:lpstr>
      <vt:lpstr>CATEROGÍAS Y TAREAS </vt:lpstr>
      <vt:lpstr>CATEROGÍAS Y TAREAS </vt:lpstr>
      <vt:lpstr>CATEROGÍAS Y TAREAS </vt:lpstr>
      <vt:lpstr>EXCLUIDOS  </vt:lpstr>
      <vt:lpstr>EXTRA COMUN</vt:lpstr>
      <vt:lpstr>EXTRA COMUN</vt:lpstr>
      <vt:lpstr>EXTRA EVENTOS </vt:lpstr>
      <vt:lpstr>EXTRA EVENTOS </vt:lpstr>
      <vt:lpstr>EXTRA EVENTOS </vt:lpstr>
      <vt:lpstr>JORNADA Y FRANCOS </vt:lpstr>
      <vt:lpstr>JORNADA Y SUELDO GARANTIZADO  </vt:lpstr>
      <vt:lpstr>JORNADA Y SUELDO GARANTIZADO  </vt:lpstr>
      <vt:lpstr>ADICIONAL ANTIGUEDAD  </vt:lpstr>
      <vt:lpstr>ADICIONAL ANTIGUEDAD  </vt:lpstr>
      <vt:lpstr>ADICIONAL ALIMENTACION    </vt:lpstr>
      <vt:lpstr>ADICIONAL ASISTENCIA PERFECTA     </vt:lpstr>
      <vt:lpstr>ADICIONAL POR COMPLEMENTO SERVICIO </vt:lpstr>
      <vt:lpstr>LICENCIAS</vt:lpstr>
      <vt:lpstr>AUMENTO SALARIAL -2012</vt:lpstr>
      <vt:lpstr>AUMENTO SALARIAL -2012</vt:lpstr>
      <vt:lpstr>FALLOS</vt:lpstr>
      <vt:lpstr>“V. S. R. c/Gamad S.A. y otros s/despido”– CNTRAB – SALA IV – 21/06/2012</vt:lpstr>
      <vt:lpstr>Diapositiva 111</vt:lpstr>
      <vt:lpstr>Diapositiva 112</vt:lpstr>
      <vt:lpstr>“B. M. C. c/ Quarter Land S.A. y otro s/ despido” – CNTRAB – SALA VI – 22/05/2012</vt:lpstr>
      <vt:lpstr>Diapositiva 114</vt:lpstr>
      <vt:lpstr>Diapositiva 115</vt:lpstr>
      <vt:lpstr>Diapositiva 116</vt:lpstr>
      <vt:lpstr>“Sena Martin Sebastian c. Cazadores Cooperativa de Trabajo y otro s. despido” – CNTRAB – SALA VIII – 17/04/2012</vt:lpstr>
      <vt:lpstr>Diapositiva 118</vt:lpstr>
      <vt:lpstr>Diapositiva 119</vt:lpstr>
      <vt:lpstr>Diapositiva 120</vt:lpstr>
      <vt:lpstr>Diapositiva 121</vt:lpstr>
      <vt:lpstr>Diapositiva 122</vt:lpstr>
      <vt:lpstr>“Aguirre Susana Margarita c/ I.S.S. Argentina S.A. s/ despido” – CNTRAB – SALA I – 29/05/2012</vt:lpstr>
      <vt:lpstr>Diapositiva 124</vt:lpstr>
      <vt:lpstr>Diapositiva 125</vt:lpstr>
      <vt:lpstr>“Agudo, Ramiro Ignacio c. Formatos Eficientes S.A. s. despido” – CNTRAB – SALA VIII – 30/05/2012</vt:lpstr>
      <vt:lpstr>Diapositiva 127</vt:lpstr>
      <vt:lpstr>Diapositiva 128</vt:lpstr>
      <vt:lpstr>““Coderch Viviana Patricia c/ Oracle Argentina S.A. s/ despido” – CNTRAB – SALA VII – 16/05/2012</vt:lpstr>
      <vt:lpstr>Diapositiva 130</vt:lpstr>
      <vt:lpstr>Diapositiva 131</vt:lpstr>
      <vt:lpstr>Diapositiva 132</vt:lpstr>
      <vt:lpstr>Diapositiva 133</vt:lpstr>
      <vt:lpstr>“Fernandez Mirta Soledad c/ Radio Victoria Fueguina S.A. s/ indemn. por fallecimiento” – CNTRAB – SALA V – 17/05/2012</vt:lpstr>
      <vt:lpstr>Diapositiva 135</vt:lpstr>
      <vt:lpstr>Diapositiva 136</vt:lpstr>
      <vt:lpstr>Diapositiva 137</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LeMonique</dc:creator>
  <cp:lastModifiedBy>agutierrez</cp:lastModifiedBy>
  <cp:revision>129</cp:revision>
  <dcterms:created xsi:type="dcterms:W3CDTF">2012-07-24T14:36:27Z</dcterms:created>
  <dcterms:modified xsi:type="dcterms:W3CDTF">2012-09-12T18:10:04Z</dcterms:modified>
</cp:coreProperties>
</file>